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86" r:id="rId20"/>
    <p:sldId id="331" r:id="rId21"/>
    <p:sldId id="332" r:id="rId22"/>
    <p:sldId id="333" r:id="rId23"/>
    <p:sldId id="434" r:id="rId24"/>
    <p:sldId id="334" r:id="rId25"/>
    <p:sldId id="289" r:id="rId26"/>
    <p:sldId id="335" r:id="rId27"/>
    <p:sldId id="433" r:id="rId28"/>
    <p:sldId id="429" r:id="rId29"/>
    <p:sldId id="430" r:id="rId30"/>
    <p:sldId id="431" r:id="rId31"/>
    <p:sldId id="432" r:id="rId32"/>
    <p:sldId id="336" r:id="rId33"/>
    <p:sldId id="435" r:id="rId34"/>
    <p:sldId id="428" r:id="rId35"/>
    <p:sldId id="386" r:id="rId36"/>
    <p:sldId id="388" r:id="rId37"/>
    <p:sldId id="389" r:id="rId38"/>
    <p:sldId id="291" r:id="rId39"/>
    <p:sldId id="372" r:id="rId40"/>
    <p:sldId id="371" r:id="rId41"/>
    <p:sldId id="299" r:id="rId42"/>
    <p:sldId id="301" r:id="rId43"/>
    <p:sldId id="385" r:id="rId44"/>
    <p:sldId id="300" r:id="rId45"/>
    <p:sldId id="302" r:id="rId46"/>
    <p:sldId id="370" r:id="rId47"/>
    <p:sldId id="305" r:id="rId48"/>
    <p:sldId id="373" r:id="rId49"/>
    <p:sldId id="379" r:id="rId50"/>
    <p:sldId id="375" r:id="rId51"/>
    <p:sldId id="325" r:id="rId52"/>
    <p:sldId id="326" r:id="rId53"/>
    <p:sldId id="306" r:id="rId54"/>
    <p:sldId id="307" r:id="rId55"/>
    <p:sldId id="308" r:id="rId56"/>
    <p:sldId id="309" r:id="rId57"/>
    <p:sldId id="381" r:id="rId58"/>
    <p:sldId id="310" r:id="rId59"/>
    <p:sldId id="382" r:id="rId60"/>
    <p:sldId id="312" r:id="rId61"/>
    <p:sldId id="313" r:id="rId62"/>
    <p:sldId id="311" r:id="rId63"/>
    <p:sldId id="314" r:id="rId64"/>
    <p:sldId id="384" r:id="rId65"/>
    <p:sldId id="315" r:id="rId66"/>
    <p:sldId id="316" r:id="rId67"/>
    <p:sldId id="317" r:id="rId68"/>
    <p:sldId id="383" r:id="rId69"/>
    <p:sldId id="380" r:id="rId70"/>
    <p:sldId id="318" r:id="rId71"/>
    <p:sldId id="319" r:id="rId72"/>
    <p:sldId id="320" r:id="rId73"/>
    <p:sldId id="321" r:id="rId74"/>
    <p:sldId id="323" r:id="rId75"/>
    <p:sldId id="324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4615" autoAdjust="0"/>
  </p:normalViewPr>
  <p:slideViewPr>
    <p:cSldViewPr snapToGrid="0">
      <p:cViewPr varScale="1">
        <p:scale>
          <a:sx n="83" d="100"/>
          <a:sy n="83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52133-9345-4313-B9E4-7B90F99A55B6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9958C-74CC-4A5B-86F9-83EA79CCE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08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9958C-74CC-4A5B-86F9-83EA79CCE6D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23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80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6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920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100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60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87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05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77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31665" y="2129317"/>
            <a:ext cx="5518066" cy="2268559"/>
          </a:xfrm>
        </p:spPr>
        <p:txBody>
          <a:bodyPr/>
          <a:lstStyle/>
          <a:p>
            <a:r>
              <a:rPr lang="en-US" altLang="zh-TW" b="1" i="0" dirty="0">
                <a:solidFill>
                  <a:srgbClr val="123654"/>
                </a:solidFill>
                <a:effectLst/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Raisin Dataset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i="0" dirty="0">
                <a:solidFill>
                  <a:schemeClr val="tx2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葡萄乾數據集</a:t>
            </a:r>
            <a:r>
              <a:rPr lang="en-US" altLang="zh-TW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chemeClr val="tx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18508" y="5117450"/>
            <a:ext cx="5357600" cy="116021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資料結構期末報告</a:t>
            </a: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組別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第七組</a:t>
            </a:r>
            <a:endParaRPr lang="en-US" altLang="zh-TW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 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資料預處理流程圖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7" y="2078784"/>
            <a:ext cx="8173591" cy="33056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1.3.1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找出並且刪掉異常值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442" y="1885285"/>
            <a:ext cx="7468261" cy="432830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1.3.1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刪除後的圖表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148" y="2052638"/>
            <a:ext cx="7563020" cy="39973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</a:rPr>
              <a:t>1.3.2</a:t>
            </a:r>
            <a:r>
              <a:rPr lang="zh-TW" altLang="en-US" b="1" dirty="0">
                <a:solidFill>
                  <a:srgbClr val="FFC000"/>
                </a:solidFill>
              </a:rPr>
              <a:t>資料預處理</a:t>
            </a:r>
            <a:r>
              <a:rPr lang="en-US" altLang="zh-TW" b="1" dirty="0">
                <a:solidFill>
                  <a:srgbClr val="FFC000"/>
                </a:solidFill>
              </a:rPr>
              <a:t>:</a:t>
            </a:r>
            <a:r>
              <a:rPr lang="zh-TW" altLang="en-US" b="1" dirty="0">
                <a:solidFill>
                  <a:srgbClr val="FFC000"/>
                </a:solidFill>
              </a:rPr>
              <a:t>離散化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052638"/>
            <a:ext cx="6461946" cy="399732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1.3.2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離散化圖表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368" y="2052638"/>
            <a:ext cx="6644201" cy="399732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1.3.3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75765" y="1885285"/>
            <a:ext cx="395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高相關性</a:t>
            </a:r>
            <a:r>
              <a:rPr lang="en-US" altLang="zh-TW" dirty="0"/>
              <a:t>:</a:t>
            </a:r>
            <a:r>
              <a:rPr lang="en-US" altLang="zh-TW" dirty="0" err="1"/>
              <a:t>perimeter,majoraxislength</a:t>
            </a:r>
            <a:endParaRPr lang="en-US" altLang="zh-TW" dirty="0"/>
          </a:p>
          <a:p>
            <a:r>
              <a:rPr lang="zh-TW" altLang="en-US" dirty="0"/>
              <a:t>低相關性</a:t>
            </a:r>
            <a:r>
              <a:rPr lang="en-US" altLang="zh-TW" dirty="0"/>
              <a:t>:extend</a:t>
            </a:r>
            <a:r>
              <a:rPr lang="zh-TW" altLang="en-US" dirty="0"/>
              <a:t>、</a:t>
            </a:r>
            <a:r>
              <a:rPr lang="en-US" altLang="zh-TW" dirty="0"/>
              <a:t>eccentricity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530" y="1885285"/>
            <a:ext cx="4913739" cy="425813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1.3.3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相關性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86484" y="1879017"/>
            <a:ext cx="428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高相關性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perimeter,majoraxislength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372364" y="1839118"/>
            <a:ext cx="362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低相關性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:extend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eccentricity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894" y="2362875"/>
            <a:ext cx="7796212" cy="368706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1.3.3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資料降維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11808" y="1885285"/>
            <a:ext cx="4864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高相關性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perimeter,majoraxislength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保留不做變更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低相關性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extend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eccentricity</a:t>
            </a: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全數刪除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最後的圖表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466" y="1885285"/>
            <a:ext cx="6637068" cy="3997325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47290" y="1450340"/>
            <a:ext cx="7958455" cy="235331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Part2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分類法之預測性分析與探討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606842" y="3433009"/>
            <a:ext cx="4788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2.1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測試方法比較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決策樹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2.3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評估分類法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組員介紹和分工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08430" y="1771650"/>
            <a:ext cx="9161780" cy="4841875"/>
          </a:xfrm>
        </p:spPr>
        <p:txBody>
          <a:bodyPr>
            <a:normAutofit fontScale="35000" lnSpcReduction="20000"/>
          </a:bodyPr>
          <a:lstStyle/>
          <a:p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Part1 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資料來源及資料概述、資料預處理</a:t>
            </a:r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80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簡笠恩、甘承翰</a:t>
            </a:r>
            <a:endParaRPr lang="en-US" altLang="zh-TW" sz="8000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Part2 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分類法之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預測性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分析與探討：</a:t>
            </a:r>
            <a:r>
              <a:rPr lang="zh-TW" altLang="en-US" sz="80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謝富祥</a:t>
            </a:r>
            <a:r>
              <a:rPr lang="zh-TW" altLang="en-US" sz="8000" u="sng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、郭信鋐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Part3 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關聯性之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比較性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分析與探討：</a:t>
            </a:r>
            <a:r>
              <a:rPr lang="zh-TW" altLang="en-US" sz="8000" dirty="0">
                <a:sym typeface="+mn-ea"/>
              </a:rPr>
              <a:t>江青原、石逸華</a:t>
            </a:r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8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Part4 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+PPT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製</a:t>
            </a:r>
            <a:r>
              <a:rPr lang="en-US" altLang="zh-TW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80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共同完成</a:t>
            </a:r>
            <a:endParaRPr lang="en-US" altLang="zh-TW" sz="8000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24" y="871181"/>
            <a:ext cx="8677728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24" y="1456194"/>
            <a:ext cx="10351476" cy="5401805"/>
          </a:xfrm>
          <a:prstGeom prst="rect">
            <a:avLst/>
          </a:prstGeom>
        </p:spPr>
      </p:pic>
      <p:sp>
        <p:nvSpPr>
          <p:cNvPr id="7" name="框架 6"/>
          <p:cNvSpPr/>
          <p:nvPr/>
        </p:nvSpPr>
        <p:spPr>
          <a:xfrm>
            <a:off x="3288632" y="3336757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1658711" y="2111091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1011224" y="2656032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6755" y="929011"/>
            <a:ext cx="9532954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71" y="1467626"/>
            <a:ext cx="10383227" cy="5390374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3296653" y="3376862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658711" y="2118919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110982" y="3181169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224" y="936631"/>
            <a:ext cx="9202482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訓練樣本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80% 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24" y="1475246"/>
            <a:ext cx="10391262" cy="5382753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3272590" y="3862305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658711" y="2111091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102962" y="3376553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8950" y="1020696"/>
            <a:ext cx="10275595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樣本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90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%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50" y="1559311"/>
            <a:ext cx="10340250" cy="5298689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147927" y="3759966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880384" y="2317768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3306216" y="3826440"/>
            <a:ext cx="5736184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12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1625" y="932601"/>
            <a:ext cx="10049407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5" y="1510221"/>
            <a:ext cx="10370249" cy="5347779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3272589" y="3886368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746943" y="2136688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1110982" y="2692756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8696" y="832418"/>
            <a:ext cx="10062778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95" y="1396365"/>
            <a:ext cx="10381615" cy="5461635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>
            <a:off x="3023938" y="3136230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578500" y="1926607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974626" y="2738171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8993" y="904308"/>
            <a:ext cx="9314474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訓練樣本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80%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92" y="1471238"/>
            <a:ext cx="10360379" cy="5386762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3288632" y="3886368"/>
            <a:ext cx="5013158" cy="4491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658711" y="2155412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1094940" y="3386477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8364" y="808056"/>
            <a:ext cx="9461775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樣本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90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%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1" y="1443652"/>
            <a:ext cx="10448578" cy="5414348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108364" y="3732258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806493" y="2239053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3335918" y="3741494"/>
            <a:ext cx="5736184" cy="5248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2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2673" y="808056"/>
            <a:ext cx="9968599" cy="1077229"/>
          </a:xfrm>
        </p:spPr>
        <p:txBody>
          <a:bodyPr/>
          <a:lstStyle/>
          <a:p>
            <a:pPr algn="l"/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ID3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訓練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73" y="1427634"/>
            <a:ext cx="10496216" cy="5430366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120219" y="2885606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824849" y="2257045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3361280" y="2885606"/>
            <a:ext cx="5736184" cy="5248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4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6482" y="808056"/>
            <a:ext cx="9543658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ID3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樹 交叉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81" y="1506021"/>
            <a:ext cx="10371192" cy="5351979"/>
          </a:xfrm>
          <a:prstGeom prst="rect">
            <a:avLst/>
          </a:prstGeom>
        </p:spPr>
      </p:pic>
      <p:sp>
        <p:nvSpPr>
          <p:cNvPr id="6" name="框架 5"/>
          <p:cNvSpPr/>
          <p:nvPr/>
        </p:nvSpPr>
        <p:spPr>
          <a:xfrm>
            <a:off x="1138691" y="3522914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1880383" y="2309357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3300213" y="3584309"/>
            <a:ext cx="5736184" cy="5248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3362305" y="4983856"/>
            <a:ext cx="5674091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24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1808" y="1075184"/>
            <a:ext cx="7958331" cy="1077229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Part1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資料來源及資料概述、資料預處理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Part2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分類法之預測性分析與探討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Part3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關聯性之比較性分析與探討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Part4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en-US" altLang="zh-TW" sz="2400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2766" y="808056"/>
            <a:ext cx="9577373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ID3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訓練樣本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80%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66" y="1517543"/>
            <a:ext cx="10403727" cy="5340457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138691" y="3785875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852675" y="2312944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3326537" y="4187771"/>
            <a:ext cx="5736184" cy="5248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3334597" y="5582348"/>
            <a:ext cx="5728123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9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2092" y="808056"/>
            <a:ext cx="9548047" cy="1077229"/>
          </a:xfrm>
        </p:spPr>
        <p:txBody>
          <a:bodyPr/>
          <a:lstStyle/>
          <a:p>
            <a:pPr algn="l"/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ID3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 訓練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樣本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90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%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92" y="1532236"/>
            <a:ext cx="10375583" cy="5325764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1157164" y="3800005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1861911" y="2372710"/>
            <a:ext cx="5013158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/>
          <p:cNvSpPr/>
          <p:nvPr/>
        </p:nvSpPr>
        <p:spPr>
          <a:xfrm>
            <a:off x="3341791" y="3827351"/>
            <a:ext cx="5736184" cy="5248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2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8463" y="307105"/>
            <a:ext cx="10058399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</a:t>
            </a:r>
            <a:r>
              <a:rPr lang="zh-TW" altLang="en-US" sz="5400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綜合數據</a:t>
            </a:r>
            <a:endParaRPr lang="zh-TW" altLang="en-US" sz="5400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513154"/>
              </p:ext>
            </p:extLst>
          </p:nvPr>
        </p:nvGraphicFramePr>
        <p:xfrm>
          <a:off x="1385455" y="1690253"/>
          <a:ext cx="8800812" cy="484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0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203">
                  <a:extLst>
                    <a:ext uri="{9D8B030D-6E8A-4147-A177-3AD203B41FA5}">
                      <a16:colId xmlns:a16="http://schemas.microsoft.com/office/drawing/2014/main" val="2730605063"/>
                    </a:ext>
                  </a:extLst>
                </a:gridCol>
              </a:tblGrid>
              <a:tr h="80995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MLP</a:t>
                      </a:r>
                      <a:endParaRPr lang="zh-TW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C4.5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ID3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60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Training</a:t>
                      </a:r>
                      <a:r>
                        <a:rPr lang="en-US" altLang="zh-TW" b="1" baseline="0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set 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87.4444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12.5556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87.4444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12.5556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2"/>
                          </a:solidFill>
                        </a:rPr>
                        <a:t>90.4444</a:t>
                      </a:r>
                    </a:p>
                    <a:p>
                      <a:r>
                        <a:rPr lang="en-US" altLang="zh-TW" dirty="0" smtClean="0">
                          <a:solidFill>
                            <a:schemeClr val="bg2"/>
                          </a:solidFill>
                        </a:rPr>
                        <a:t> 9.5556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60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Cross-validation 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86.5556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13.4444</a:t>
                      </a:r>
                      <a:endParaRPr lang="en-US" altLang="zh-TW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85.2222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14.7778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2"/>
                          </a:solidFill>
                        </a:rPr>
                        <a:t>80.8889</a:t>
                      </a:r>
                    </a:p>
                    <a:p>
                      <a:r>
                        <a:rPr lang="en-US" altLang="zh-TW" dirty="0" smtClean="0">
                          <a:solidFill>
                            <a:schemeClr val="bg2"/>
                          </a:solidFill>
                        </a:rPr>
                        <a:t>16.6662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60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Percentage</a:t>
                      </a:r>
                      <a:r>
                        <a:rPr lang="en-US" altLang="zh-TW" b="1" baseline="0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split 80%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92.2222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7.7778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87.2222</a:t>
                      </a:r>
                    </a:p>
                    <a:p>
                      <a:r>
                        <a:rPr lang="en-US" altLang="zh-TW" b="1" dirty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12.7778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81.1111</a:t>
                      </a:r>
                    </a:p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17.2222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6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Percentage</a:t>
                      </a:r>
                      <a:r>
                        <a:rPr lang="en-US" altLang="zh-TW" b="1" baseline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split 90%</a:t>
                      </a:r>
                      <a:endParaRPr lang="zh-TW" altLang="en-US" smtClean="0">
                        <a:solidFill>
                          <a:schemeClr val="bg2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93.3333</a:t>
                      </a:r>
                    </a:p>
                    <a:p>
                      <a:r>
                        <a:rPr lang="en-US" altLang="zh-TW" b="1" baseline="0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6.6667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91.1111</a:t>
                      </a:r>
                    </a:p>
                    <a:p>
                      <a:r>
                        <a:rPr lang="en-US" altLang="zh-TW" b="1" baseline="0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 8.8889</a:t>
                      </a:r>
                      <a:endParaRPr lang="en-US" altLang="zh-TW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86.6667</a:t>
                      </a:r>
                    </a:p>
                    <a:p>
                      <a:r>
                        <a:rPr lang="en-US" altLang="zh-TW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13.3333</a:t>
                      </a: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4616620"/>
                  </a:ext>
                </a:extLst>
              </a:tr>
            </a:tbl>
          </a:graphicData>
        </a:graphic>
      </p:graphicFrame>
      <p:sp>
        <p:nvSpPr>
          <p:cNvPr id="7" name="框架 6"/>
          <p:cNvSpPr/>
          <p:nvPr/>
        </p:nvSpPr>
        <p:spPr>
          <a:xfrm>
            <a:off x="3438401" y="5556741"/>
            <a:ext cx="1337771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直線圖說文字 1 7"/>
          <p:cNvSpPr/>
          <p:nvPr/>
        </p:nvSpPr>
        <p:spPr>
          <a:xfrm>
            <a:off x="9614236" y="4282233"/>
            <a:ext cx="1644891" cy="612648"/>
          </a:xfrm>
          <a:prstGeom prst="borderCallout1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</a:rPr>
              <a:t>未分類</a:t>
            </a:r>
            <a:r>
              <a:rPr lang="en-US" altLang="zh-TW" dirty="0" smtClean="0">
                <a:solidFill>
                  <a:schemeClr val="bg1"/>
                </a:solidFill>
              </a:rPr>
              <a:t>:1.6667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直線圖說文字 1 8"/>
          <p:cNvSpPr/>
          <p:nvPr/>
        </p:nvSpPr>
        <p:spPr>
          <a:xfrm>
            <a:off x="9614236" y="3240644"/>
            <a:ext cx="1644891" cy="612648"/>
          </a:xfrm>
          <a:prstGeom prst="borderCallout1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</a:rPr>
              <a:t>未分類</a:t>
            </a:r>
            <a:r>
              <a:rPr lang="en-US" altLang="zh-TW" dirty="0" smtClean="0">
                <a:solidFill>
                  <a:schemeClr val="bg1"/>
                </a:solidFill>
              </a:rPr>
              <a:t>:2.8889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37628" y="660274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2.1 ID3,C4.5</a:t>
            </a:r>
            <a:r>
              <a:rPr lang="zh-TW" altLang="en-US" sz="5400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比較</a:t>
            </a:r>
            <a:endParaRPr lang="zh-TW" altLang="en-US" sz="5400" dirty="0"/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126244"/>
              </p:ext>
            </p:extLst>
          </p:nvPr>
        </p:nvGraphicFramePr>
        <p:xfrm>
          <a:off x="1365546" y="1671150"/>
          <a:ext cx="9357872" cy="478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2289">
                  <a:extLst>
                    <a:ext uri="{9D8B030D-6E8A-4147-A177-3AD203B41FA5}">
                      <a16:colId xmlns:a16="http://schemas.microsoft.com/office/drawing/2014/main" val="2730605063"/>
                    </a:ext>
                  </a:extLst>
                </a:gridCol>
              </a:tblGrid>
              <a:tr h="71640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C4.5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ID3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233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指標特點</a:t>
                      </a:r>
                      <a:endParaRPr lang="zh-TW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偏向可取值數目較少的屬性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偏向可取值數目較多的屬性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233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屬性選擇</a:t>
                      </a:r>
                      <a:endParaRPr lang="zh-TW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選擇訊息增益最大的屬性</a:t>
                      </a:r>
                      <a:endParaRPr lang="zh-TW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選擇訊息增益最大的屬性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759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優點</a:t>
                      </a:r>
                      <a:endParaRPr lang="zh-TW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可以處理連續值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缺點</a:t>
                      </a:r>
                      <a:endParaRPr lang="zh-TW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較耗時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  <a:p>
                      <a:endParaRPr lang="en-US" altLang="zh-TW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不能處理連續值</a:t>
                      </a:r>
                      <a:endParaRPr lang="en-US" altLang="zh-TW" sz="2400" b="1" dirty="0" smtClean="0">
                        <a:solidFill>
                          <a:schemeClr val="bg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sym typeface="+mn-ea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bg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+mn-ea"/>
                        </a:rPr>
                        <a:t>不能有缺值</a:t>
                      </a: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 smtClean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461662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781084" y="6086763"/>
            <a:ext cx="4805495" cy="584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bg1"/>
                </a:solidFill>
              </a:rPr>
              <a:t>C4.5</a:t>
            </a:r>
            <a:r>
              <a:rPr lang="zh-TW" altLang="en-US" sz="2800" dirty="0">
                <a:solidFill>
                  <a:schemeClr val="bg1"/>
                </a:solidFill>
              </a:rPr>
              <a:t>是</a:t>
            </a:r>
            <a:r>
              <a:rPr lang="en-US" altLang="zh-TW" sz="2800" dirty="0" smtClean="0">
                <a:solidFill>
                  <a:schemeClr val="bg1"/>
                </a:solidFill>
              </a:rPr>
              <a:t>ID3</a:t>
            </a:r>
            <a:r>
              <a:rPr lang="zh-TW" altLang="en-US" sz="2800" dirty="0" smtClean="0">
                <a:solidFill>
                  <a:schemeClr val="bg1"/>
                </a:solidFill>
              </a:rPr>
              <a:t>改進的演算法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665837" y="61861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616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003300" y="808355"/>
            <a:ext cx="9566910" cy="1076960"/>
          </a:xfrm>
        </p:spPr>
        <p:txBody>
          <a:bodyPr/>
          <a:lstStyle/>
          <a:p>
            <a:pPr algn="l"/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手動資料預處理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453515"/>
            <a:ext cx="10274300" cy="540448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068705" y="2738120"/>
            <a:ext cx="1691640" cy="2921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760345" y="3093085"/>
            <a:ext cx="4098290" cy="3752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2760345" y="2301875"/>
            <a:ext cx="2593975" cy="3594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8993" y="904308"/>
            <a:ext cx="9314474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手動資料預處理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 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1426845"/>
            <a:ext cx="10324465" cy="543115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98855" y="2711450"/>
            <a:ext cx="1798320" cy="2965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797175" y="3096260"/>
            <a:ext cx="4222115" cy="3060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8993" y="904308"/>
            <a:ext cx="9314474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手動資料預處理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93" y="1440477"/>
            <a:ext cx="10298660" cy="54175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003300" y="808355"/>
            <a:ext cx="9566910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手動資料預處理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/>
              <a:t>手動離散化資料並不會提升準確度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00" y="1419225"/>
            <a:ext cx="10338435" cy="5438775"/>
          </a:xfrm>
          <a:prstGeom prst="rect">
            <a:avLst/>
          </a:prstGeom>
        </p:spPr>
      </p:pic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003300" y="808355"/>
            <a:ext cx="9566910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C4.5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原始資料建構決策樹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1003300" y="808355"/>
            <a:ext cx="9566910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en-US" altLang="zh-TW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 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原始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資料建構決策樹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決策樹</a:t>
            </a:r>
            <a:r>
              <a:rPr lang="en-US" altLang="zh-TW" sz="2800" dirty="0"/>
              <a:t>height</a:t>
            </a:r>
            <a:r>
              <a:rPr lang="zh-TW" altLang="en-US" sz="2800" dirty="0"/>
              <a:t>過多</a:t>
            </a:r>
          </a:p>
          <a:p>
            <a:r>
              <a:rPr lang="zh-TW" altLang="en-US" sz="2800" dirty="0"/>
              <a:t>需要剪枝</a:t>
            </a:r>
          </a:p>
          <a:p>
            <a:r>
              <a:rPr lang="zh-TW" altLang="en-US" sz="2800" dirty="0"/>
              <a:t>使用原始資料，因為經過離散化</a:t>
            </a:r>
            <a:r>
              <a:rPr lang="en-US" altLang="zh-TW" sz="2800" dirty="0"/>
              <a:t>(Bin=10)</a:t>
            </a:r>
            <a:r>
              <a:rPr lang="zh-TW" altLang="en-US" sz="2800" dirty="0"/>
              <a:t>後會造成正確率下降、決策樹分支度提高、</a:t>
            </a:r>
            <a:r>
              <a:rPr lang="en-US" altLang="zh-TW" sz="2800" dirty="0"/>
              <a:t>MLP</a:t>
            </a:r>
            <a:r>
              <a:rPr lang="zh-TW" altLang="en-US" sz="2800" dirty="0"/>
              <a:t>執行時間大幅上升</a:t>
            </a:r>
          </a:p>
          <a:p>
            <a:r>
              <a:rPr lang="en-US" altLang="zh-TW" sz="2800" dirty="0"/>
              <a:t>C4.5</a:t>
            </a:r>
            <a:r>
              <a:rPr lang="zh-TW" altLang="en-US" sz="2800" dirty="0"/>
              <a:t>本身已能夠將連續屬性離散化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47421" y="1450191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Part1 </a:t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資料來源及資料概述、資料預處理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4885" y="846869"/>
            <a:ext cx="10231287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刪除較不重要的</a:t>
            </a:r>
            <a:r>
              <a:rPr lang="en-US" altLang="zh-TW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MinorAxisLength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、Extent、Eccentricity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屬性</a:t>
            </a:r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</p:nvPr>
        </p:nvGraphicFramePr>
        <p:xfrm>
          <a:off x="2155190" y="1871980"/>
          <a:ext cx="7529195" cy="498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9626600" imgH="6375400" progId="Paint.Picture">
                  <p:embed/>
                </p:oleObj>
              </mc:Choice>
              <mc:Fallback>
                <p:oleObj r:id="rId3" imgW="9626600" imgH="63754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5190" y="1871980"/>
                        <a:ext cx="7529195" cy="4986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4885" y="330614"/>
            <a:ext cx="10231287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刪除屬性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後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建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構決策樹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  <a:b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</a:b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		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最終採用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885" y="1407795"/>
            <a:ext cx="10359390" cy="5450205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>
            <a:off x="984885" y="2784859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3034196" y="3129856"/>
            <a:ext cx="4192771" cy="31117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5205" y="864870"/>
            <a:ext cx="10367010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刪除屬性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後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</a:t>
            </a:r>
            <a:r>
              <a:rPr lang="zh-TW" altLang="en-US" b="1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建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構決策樹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  <a:endParaRPr lang="zh-TW" altLang="en-US" dirty="0">
              <a:solidFill>
                <a:srgbClr val="FFC000"/>
              </a:solidFill>
              <a:latin typeface="標楷體" panose="03000509000000000000" pitchFamily="65" charset="-120"/>
              <a:ea typeface="標楷體" panose="03000509000000000000" pitchFamily="65" charset="-120"/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205" y="1403350"/>
            <a:ext cx="10367645" cy="5454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4885" y="846869"/>
            <a:ext cx="10231287" cy="1076960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 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刪除屬性後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MLP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 交叉驗證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(10</a:t>
            </a:r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組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)</a:t>
            </a:r>
            <a:endParaRPr lang="zh-TW" altLang="en-US" dirty="0">
              <a:solidFill>
                <a:srgbClr val="FFC000"/>
              </a:solidFill>
              <a:latin typeface="標楷體" panose="03000509000000000000" pitchFamily="65" charset="-120"/>
              <a:ea typeface="標楷體" panose="03000509000000000000" pitchFamily="65" charset="-120"/>
              <a:sym typeface="+mn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1369185"/>
            <a:ext cx="10434183" cy="548881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84885" y="2671012"/>
            <a:ext cx="1794410" cy="276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79294" y="3060032"/>
            <a:ext cx="4259180" cy="368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730" y="808056"/>
            <a:ext cx="9555409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僅使用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20%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資料作為訓練集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30" y="1400810"/>
            <a:ext cx="10372725" cy="5457190"/>
          </a:xfrm>
          <a:prstGeom prst="rect">
            <a:avLst/>
          </a:prstGeom>
        </p:spPr>
      </p:pic>
      <p:sp>
        <p:nvSpPr>
          <p:cNvPr id="4" name="框架 3"/>
          <p:cNvSpPr/>
          <p:nvPr/>
        </p:nvSpPr>
        <p:spPr>
          <a:xfrm>
            <a:off x="1014730" y="2945280"/>
            <a:ext cx="2049312" cy="3187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/>
          <p:cNvSpPr/>
          <p:nvPr/>
        </p:nvSpPr>
        <p:spPr>
          <a:xfrm>
            <a:off x="3064042" y="3110983"/>
            <a:ext cx="4130842" cy="3861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60" y="848161"/>
            <a:ext cx="9543979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僅使用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20%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資料作為訓練集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60" y="1433830"/>
            <a:ext cx="10310495" cy="54241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126" y="808056"/>
            <a:ext cx="8236013" cy="1077229"/>
          </a:xfrm>
        </p:spPr>
        <p:txBody>
          <a:bodyPr/>
          <a:lstStyle/>
          <a:p>
            <a:pPr algn="l"/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2.2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 </a:t>
            </a:r>
            <a:r>
              <a:rPr lang="en-US" altLang="zh-TW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C4.5</a:t>
            </a:r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僅使用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20%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資料作為訓練集</a:t>
            </a:r>
            <a:endParaRPr lang="zh-TW" altLang="en-US" dirty="0">
              <a:solidFill>
                <a:srgbClr val="FFC000"/>
              </a:solidFill>
              <a:latin typeface="標楷體" panose="03000509000000000000" pitchFamily="65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862" y="1885285"/>
            <a:ext cx="7796540" cy="3997828"/>
          </a:xfrm>
        </p:spPr>
        <p:txBody>
          <a:bodyPr/>
          <a:lstStyle/>
          <a:p>
            <a:r>
              <a:rPr lang="zh-TW" altLang="en-US" sz="2800" dirty="0"/>
              <a:t>決策樹仍相同</a:t>
            </a:r>
          </a:p>
          <a:p>
            <a:r>
              <a:rPr lang="zh-TW" altLang="en-US" sz="2800" dirty="0"/>
              <a:t>正確率</a:t>
            </a:r>
            <a:r>
              <a:rPr lang="en-US" altLang="zh-TW" sz="2800" dirty="0"/>
              <a:t>81%</a:t>
            </a:r>
          </a:p>
          <a:p>
            <a:r>
              <a:rPr lang="zh-TW" altLang="en-US" sz="2800" dirty="0"/>
              <a:t>可知沒有過擬合現象</a:t>
            </a:r>
          </a:p>
          <a:p>
            <a:endParaRPr lang="zh-TW" altLang="en-US" sz="2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126" y="808056"/>
            <a:ext cx="8236013" cy="1077229"/>
          </a:xfrm>
        </p:spPr>
        <p:txBody>
          <a:bodyPr/>
          <a:lstStyle/>
          <a:p>
            <a:pPr algn="l"/>
            <a:r>
              <a:rPr lang="en-US" altLang="zh-TW" dirty="0" smtClean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分類規則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862" y="1885285"/>
            <a:ext cx="7796540" cy="3997828"/>
          </a:xfrm>
        </p:spPr>
        <p:txBody>
          <a:bodyPr/>
          <a:lstStyle/>
          <a:p>
            <a:r>
              <a:rPr lang="zh-TW" altLang="en-US" sz="2800" dirty="0"/>
              <a:t>主軸長度</a:t>
            </a:r>
            <a:r>
              <a:rPr lang="en-US" altLang="zh-TW" sz="2800" dirty="0"/>
              <a:t>&lt;422</a:t>
            </a:r>
            <a:r>
              <a:rPr lang="zh-TW" altLang="en-US" sz="2800" dirty="0"/>
              <a:t>為</a:t>
            </a:r>
            <a:r>
              <a:rPr lang="en-US" altLang="zh-TW" sz="2800" dirty="0" err="1"/>
              <a:t>Kecimen</a:t>
            </a:r>
            <a:r>
              <a:rPr lang="zh-TW" altLang="en-US" sz="2800" dirty="0"/>
              <a:t>，</a:t>
            </a:r>
            <a:r>
              <a:rPr lang="en-US" altLang="zh-TW" sz="2800" dirty="0"/>
              <a:t>&gt;</a:t>
            </a:r>
            <a:r>
              <a:rPr lang="en-US" altLang="zh-TW" sz="2800" dirty="0">
                <a:sym typeface="+mn-ea"/>
              </a:rPr>
              <a:t>422</a:t>
            </a:r>
            <a:r>
              <a:rPr lang="zh-TW" altLang="en-US" sz="2800" dirty="0">
                <a:sym typeface="+mn-ea"/>
              </a:rPr>
              <a:t>為</a:t>
            </a:r>
            <a:r>
              <a:rPr lang="en-US" altLang="zh-TW" sz="2800" dirty="0" err="1">
                <a:sym typeface="+mn-ea"/>
              </a:rPr>
              <a:t>Besni</a:t>
            </a:r>
            <a:endParaRPr lang="en-US" altLang="zh-TW" sz="2800" dirty="0">
              <a:sym typeface="+mn-ea"/>
            </a:endParaRPr>
          </a:p>
          <a:p>
            <a:endParaRPr lang="en-US" altLang="zh-TW" sz="2800" dirty="0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285" y="808355"/>
            <a:ext cx="9469120" cy="1076960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分類規則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不適合決策的屬性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Eccentricity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546985" y="1483995"/>
          <a:ext cx="7127875" cy="537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7505700" imgH="5657850" progId="Paint.Picture">
                  <p:embed/>
                </p:oleObj>
              </mc:Choice>
              <mc:Fallback>
                <p:oleObj r:id="rId3" imgW="7505700" imgH="5657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6985" y="1483995"/>
                        <a:ext cx="7127875" cy="5374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6970" y="320675"/>
            <a:ext cx="8951595" cy="1564640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分類規則</a:t>
            </a:r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Perimeter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MajorAxisLength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高度相關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426970" y="1573530"/>
          <a:ext cx="7009130" cy="528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7505700" imgH="5657850" progId="Paint.Picture">
                  <p:embed/>
                </p:oleObj>
              </mc:Choice>
              <mc:Fallback>
                <p:oleObj r:id="rId3" imgW="7505700" imgH="5657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6970" y="1573530"/>
                        <a:ext cx="7009130" cy="528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1.1 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From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UCI : https://archive.ics.uci.edu/ml/index.php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124744"/>
            <a:ext cx="7796212" cy="3853112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126" y="808056"/>
            <a:ext cx="8236013" cy="1077229"/>
          </a:xfrm>
        </p:spPr>
        <p:txBody>
          <a:bodyPr/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分類規則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862" y="1885285"/>
            <a:ext cx="7796540" cy="3997828"/>
          </a:xfrm>
        </p:spPr>
        <p:txBody>
          <a:bodyPr/>
          <a:lstStyle/>
          <a:p>
            <a:r>
              <a:rPr lang="zh-TW" altLang="en-US" sz="2800" dirty="0"/>
              <a:t>可看出其他屬性較不適合決策，或是與</a:t>
            </a:r>
            <a:r>
              <a:rPr lang="en-US" altLang="zh-TW" sz="2800" dirty="0"/>
              <a:t>MajorAxisLength</a:t>
            </a:r>
            <a:r>
              <a:rPr lang="zh-TW" altLang="en-US" sz="2800" dirty="0"/>
              <a:t>高度相關而無須被採用</a:t>
            </a:r>
            <a:endParaRPr lang="en-US" altLang="zh-TW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900" y="808056"/>
            <a:ext cx="8322239" cy="1077229"/>
          </a:xfrm>
        </p:spPr>
        <p:txBody>
          <a:bodyPr/>
          <a:lstStyle/>
          <a:p>
            <a:pPr algn="l"/>
            <a:r>
              <a:rPr lang="en-US" altLang="zh-TW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預測的正確度</a:t>
            </a:r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</p:nvPr>
        </p:nvGraphicFramePr>
        <p:xfrm>
          <a:off x="2247900" y="1436370"/>
          <a:ext cx="7187565" cy="542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7207250" imgH="5435600" progId="Paint.Picture">
                  <p:embed/>
                </p:oleObj>
              </mc:Choice>
              <mc:Fallback>
                <p:oleObj r:id="rId3" imgW="7207250" imgH="54356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7900" y="1436370"/>
                        <a:ext cx="7187565" cy="542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064" y="808056"/>
            <a:ext cx="8260076" cy="1077229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2.3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>速度、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  <a:sym typeface="+mn-ea"/>
              </a:rPr>
              <a:t>健全性、延展性、可解釋性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  <a:t/>
            </a:r>
            <a:b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標楷體" panose="03000509000000000000" pitchFamily="65" charset="-120"/>
              </a:rPr>
            </a:br>
            <a:endParaRPr lang="zh-TW" altLang="en-US" dirty="0">
              <a:solidFill>
                <a:srgbClr val="FFC000"/>
              </a:solidFill>
              <a:latin typeface="標楷體" panose="03000509000000000000" pitchFamily="65" charset="-120"/>
              <a:ea typeface="標楷體" panose="03000509000000000000" pitchFamily="65" charset="-120"/>
              <a:cs typeface="標楷體" panose="03000509000000000000" pitchFamily="65" charset="-12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97125" y="1524635"/>
            <a:ext cx="80213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charset="0"/>
              <a:buChar char="§"/>
            </a:pPr>
            <a:r>
              <a:rPr lang="zh-TW" altLang="en-US" sz="2800" dirty="0">
                <a:sym typeface="+mn-ea"/>
              </a:rPr>
              <a:t>僅花了</a:t>
            </a:r>
            <a:r>
              <a:rPr lang="en-US" altLang="zh-TW" sz="2800" dirty="0">
                <a:sym typeface="+mn-ea"/>
              </a:rPr>
              <a:t>0.01</a:t>
            </a:r>
            <a:r>
              <a:rPr lang="zh-TW" altLang="en-US" sz="2800" dirty="0">
                <a:sym typeface="+mn-ea"/>
              </a:rPr>
              <a:t>秒即完成</a:t>
            </a:r>
          </a:p>
          <a:p>
            <a:pPr marL="457200" indent="-457200" algn="l">
              <a:buFont typeface="Wingdings" panose="05000000000000000000" charset="0"/>
              <a:buChar char="§"/>
            </a:pPr>
            <a:endParaRPr lang="zh-TW" altLang="en-US" sz="2800" dirty="0"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§"/>
            </a:pPr>
            <a:r>
              <a:rPr lang="zh-TW" altLang="en-US" sz="2800" dirty="0">
                <a:sym typeface="+mn-ea"/>
              </a:rPr>
              <a:t>極端值並不影響決策樹</a:t>
            </a:r>
            <a:endParaRPr lang="zh-TW" altLang="en-US" sz="2800" dirty="0"/>
          </a:p>
          <a:p>
            <a:pPr marL="457200" indent="-457200" algn="l">
              <a:buFont typeface="Wingdings" panose="05000000000000000000" charset="0"/>
              <a:buChar char="§"/>
            </a:pPr>
            <a:r>
              <a:rPr lang="zh-TW" altLang="en-US" sz="2800" dirty="0">
                <a:sym typeface="+mn-ea"/>
              </a:rPr>
              <a:t>本資料集無缺值</a:t>
            </a:r>
          </a:p>
          <a:p>
            <a:pPr marL="457200" indent="-457200" algn="l">
              <a:buFont typeface="Wingdings" panose="05000000000000000000" charset="0"/>
              <a:buChar char="§"/>
            </a:pPr>
            <a:endParaRPr lang="zh-TW" altLang="en-US" sz="2800" dirty="0"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§"/>
            </a:pPr>
            <a:r>
              <a:rPr lang="en-US" sz="2800" dirty="0">
                <a:sym typeface="+mn-ea"/>
              </a:rPr>
              <a:t>height=2</a:t>
            </a:r>
            <a:endParaRPr lang="en-US" sz="2800" dirty="0"/>
          </a:p>
          <a:p>
            <a:pPr marL="457200" indent="-457200" algn="l">
              <a:buFont typeface="Wingdings" panose="05000000000000000000" charset="0"/>
              <a:buChar char="§"/>
            </a:pPr>
            <a:r>
              <a:rPr lang="en-US" sz="2800" dirty="0">
                <a:sym typeface="+mn-ea"/>
              </a:rPr>
              <a:t>degree=2</a:t>
            </a:r>
            <a:endParaRPr lang="en-US" altLang="zh-TW" sz="2800" dirty="0"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§"/>
            </a:pPr>
            <a:endParaRPr lang="en-US" altLang="zh-TW" sz="2800" dirty="0" err="1"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§"/>
            </a:pPr>
            <a:r>
              <a:rPr lang="en-US" altLang="zh-TW" sz="2800" dirty="0" err="1">
                <a:sym typeface="+mn-ea"/>
              </a:rPr>
              <a:t>MajorAxisLength</a:t>
            </a:r>
            <a:r>
              <a:rPr lang="zh-TW" altLang="en-US" sz="2800" dirty="0">
                <a:sym typeface="+mn-ea"/>
              </a:rPr>
              <a:t>與品種有關符合生物學</a:t>
            </a:r>
            <a:endParaRPr lang="en-US" altLang="zh-TW" sz="2800" dirty="0">
              <a:sym typeface="+mn-ea"/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sz="28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75452" y="1272210"/>
            <a:ext cx="5068957" cy="127899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3600" dirty="0"/>
              <a:t>Part3</a:t>
            </a:r>
            <a:br>
              <a:rPr lang="en-US" altLang="zh-TW" sz="3600" dirty="0"/>
            </a:br>
            <a:r>
              <a:rPr lang="en-US" altLang="zh-TW" sz="3600" dirty="0"/>
              <a:t> </a:t>
            </a:r>
            <a:br>
              <a:rPr lang="en-US" altLang="zh-TW" sz="3600" dirty="0"/>
            </a:br>
            <a:r>
              <a:rPr lang="zh-TW" altLang="en-US" sz="3600" dirty="0"/>
              <a:t>關聯性之分析與探討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74842" y="3160642"/>
            <a:ext cx="7598339" cy="2501675"/>
          </a:xfrm>
        </p:spPr>
        <p:txBody>
          <a:bodyPr>
            <a:normAutofit/>
          </a:bodyPr>
          <a:lstStyle/>
          <a:p>
            <a:pPr marL="6350" indent="0">
              <a:buNone/>
            </a:pPr>
            <a:endParaRPr lang="en-US" sz="4400" b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-1510" b="5441"/>
          <a:stretch>
            <a:fillRect/>
          </a:stretch>
        </p:blipFill>
        <p:spPr>
          <a:xfrm>
            <a:off x="0" y="-241738"/>
            <a:ext cx="12192000" cy="64928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40565" y="3004699"/>
            <a:ext cx="2504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資料離散化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1202635" y="3429000"/>
            <a:ext cx="337930" cy="8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324"/>
          <a:stretch>
            <a:fillRect/>
          </a:stretch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9574" y="1908314"/>
            <a:ext cx="2643809" cy="1173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391478" y="3429000"/>
            <a:ext cx="3628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使用組員預處理後的資料進行關聯分析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7922" y="2524539"/>
            <a:ext cx="858078" cy="15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451086" y="1999992"/>
            <a:ext cx="423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</a:rPr>
              <a:t>將</a:t>
            </a:r>
            <a:r>
              <a:rPr lang="en-US" altLang="zh-TW" sz="3600" b="1" dirty="0">
                <a:solidFill>
                  <a:srgbClr val="FF0000"/>
                </a:solidFill>
              </a:rPr>
              <a:t>bins</a:t>
            </a:r>
            <a:r>
              <a:rPr lang="zh-TW" altLang="en-US" sz="3600" b="1" dirty="0">
                <a:solidFill>
                  <a:srgbClr val="FF0000"/>
                </a:solidFill>
              </a:rPr>
              <a:t>值由</a:t>
            </a:r>
            <a:r>
              <a:rPr lang="en-US" altLang="zh-TW" sz="3600" b="1" dirty="0">
                <a:solidFill>
                  <a:srgbClr val="FF0000"/>
                </a:solidFill>
              </a:rPr>
              <a:t>10</a:t>
            </a:r>
            <a:r>
              <a:rPr lang="zh-TW" altLang="en-US" sz="3600" b="1" dirty="0">
                <a:solidFill>
                  <a:srgbClr val="FF0000"/>
                </a:solidFill>
              </a:rPr>
              <a:t>調到</a:t>
            </a:r>
            <a:r>
              <a:rPr lang="en-US" altLang="zh-TW" sz="3600" b="1" dirty="0">
                <a:solidFill>
                  <a:srgbClr val="FF0000"/>
                </a:solidFill>
              </a:rPr>
              <a:t>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6096000" y="2372277"/>
            <a:ext cx="404191" cy="231775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1530417" y="2761031"/>
            <a:ext cx="1280160" cy="66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684"/>
          <a:stretch>
            <a:fillRect/>
          </a:stretch>
        </p:blipFill>
        <p:spPr>
          <a:xfrm>
            <a:off x="0" y="0"/>
            <a:ext cx="12192000" cy="646817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26157" y="1774224"/>
            <a:ext cx="1174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進入</a:t>
            </a:r>
            <a:r>
              <a:rPr lang="en-US" sz="3200" b="1" dirty="0">
                <a:solidFill>
                  <a:srgbClr val="FF0000"/>
                </a:solidFill>
              </a:rPr>
              <a:t>Weka，</a:t>
            </a:r>
            <a:r>
              <a:rPr lang="zh-TW" altLang="en-US" sz="3200" b="1" dirty="0">
                <a:solidFill>
                  <a:srgbClr val="FF0000"/>
                </a:solidFill>
              </a:rPr>
              <a:t>點選</a:t>
            </a:r>
            <a:r>
              <a:rPr lang="en-US" sz="3200" b="1" dirty="0">
                <a:solidFill>
                  <a:srgbClr val="FF0000"/>
                </a:solidFill>
              </a:rPr>
              <a:t>Associate，</a:t>
            </a:r>
            <a:r>
              <a:rPr lang="zh-TW" altLang="en-US" sz="3200" b="1" dirty="0">
                <a:solidFill>
                  <a:srgbClr val="FF0000"/>
                </a:solidFill>
              </a:rPr>
              <a:t>使用</a:t>
            </a:r>
            <a:r>
              <a:rPr lang="en-US" sz="3200" b="1" dirty="0" err="1">
                <a:solidFill>
                  <a:srgbClr val="FF0000"/>
                </a:solidFill>
              </a:rPr>
              <a:t>Apriori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zh-TW" altLang="en-US" sz="3200" b="1" dirty="0">
                <a:solidFill>
                  <a:srgbClr val="FF0000"/>
                </a:solidFill>
              </a:rPr>
              <a:t>使用原設定進行分析</a:t>
            </a:r>
            <a:endParaRPr 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907982" y="833687"/>
            <a:ext cx="2326108" cy="94294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1362" y="601481"/>
            <a:ext cx="4241664" cy="1077229"/>
          </a:xfrm>
        </p:spPr>
        <p:txBody>
          <a:bodyPr/>
          <a:lstStyle/>
          <a:p>
            <a:r>
              <a:rPr lang="zh-TW" altLang="en-US" dirty="0"/>
              <a:t>關聯分析的重要設定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7500" t="17558" r="37327" b="22904"/>
          <a:stretch>
            <a:fillRect/>
          </a:stretch>
        </p:blipFill>
        <p:spPr>
          <a:xfrm>
            <a:off x="5680934" y="228075"/>
            <a:ext cx="4812034" cy="6401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00800" y="3975314"/>
            <a:ext cx="597529" cy="231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680934" y="3013715"/>
            <a:ext cx="1317396" cy="231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400801" y="3628408"/>
            <a:ext cx="597529" cy="231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 的圖片&#10;&#10;自動產生的描述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0" r="15462" b="5344"/>
          <a:stretch>
            <a:fillRect/>
          </a:stretch>
        </p:blipFill>
        <p:spPr>
          <a:xfrm>
            <a:off x="1475835" y="570008"/>
            <a:ext cx="9014791" cy="5717984"/>
          </a:xfrm>
        </p:spPr>
      </p:pic>
      <p:sp>
        <p:nvSpPr>
          <p:cNvPr id="4" name="文字方塊 3"/>
          <p:cNvSpPr txBox="1"/>
          <p:nvPr/>
        </p:nvSpPr>
        <p:spPr>
          <a:xfrm>
            <a:off x="2611808" y="2633870"/>
            <a:ext cx="267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離散化</a:t>
            </a:r>
            <a:r>
              <a:rPr lang="en-US" altLang="zh-TW" b="1" dirty="0">
                <a:solidFill>
                  <a:srgbClr val="FF0000"/>
                </a:solidFill>
              </a:rPr>
              <a:t>Bins</a:t>
            </a:r>
            <a:r>
              <a:rPr lang="zh-TW" altLang="en-US" b="1" dirty="0">
                <a:solidFill>
                  <a:srgbClr val="FF0000"/>
                </a:solidFill>
              </a:rPr>
              <a:t>值帶</a:t>
            </a:r>
            <a:r>
              <a:rPr lang="en-US" altLang="zh-TW" b="1" dirty="0">
                <a:solidFill>
                  <a:srgbClr val="FF0000"/>
                </a:solidFill>
              </a:rPr>
              <a:t>3</a:t>
            </a:r>
            <a:r>
              <a:rPr lang="zh-TW" altLang="en-US" b="1" dirty="0">
                <a:solidFill>
                  <a:srgbClr val="FF0000"/>
                </a:solidFill>
              </a:rPr>
              <a:t>求不出有意義的關聯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69774" y="2146852"/>
            <a:ext cx="942034" cy="1282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4402" y="473077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</a:rPr>
              <a:t>將</a:t>
            </a:r>
            <a:r>
              <a:rPr lang="en-US" altLang="zh-TW" sz="3600" b="1" dirty="0">
                <a:solidFill>
                  <a:srgbClr val="FF0000"/>
                </a:solidFill>
              </a:rPr>
              <a:t>Bins</a:t>
            </a:r>
            <a:r>
              <a:rPr lang="zh-TW" altLang="en-US" sz="3600" b="1" dirty="0">
                <a:solidFill>
                  <a:srgbClr val="FF0000"/>
                </a:solidFill>
              </a:rPr>
              <a:t>值改成</a:t>
            </a:r>
            <a:r>
              <a:rPr lang="en-US" altLang="zh-TW" sz="3600" b="1" dirty="0">
                <a:solidFill>
                  <a:srgbClr val="FF0000"/>
                </a:solidFill>
              </a:rPr>
              <a:t>5</a:t>
            </a:r>
            <a:br>
              <a:rPr lang="en-US" altLang="zh-TW" sz="3600" b="1" dirty="0">
                <a:solidFill>
                  <a:srgbClr val="FF0000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7574" t="19802" r="37475" b="24752"/>
          <a:stretch>
            <a:fillRect/>
          </a:stretch>
        </p:blipFill>
        <p:spPr>
          <a:xfrm>
            <a:off x="4072297" y="1267090"/>
            <a:ext cx="4222539" cy="52781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96276" y="3096285"/>
            <a:ext cx="1303749" cy="2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1.2 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資料概述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5540" y="1088390"/>
            <a:ext cx="10036810" cy="5769610"/>
          </a:xfrm>
        </p:spPr>
        <p:txBody>
          <a:bodyPr>
            <a:normAutofit fontScale="97500"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資料集提供人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CINAR I., KOKLU M. and TASDEMIR S., (2020), Classification of Raisin Grains Using Machine Vision and Artificial Intelligence Methods. Gazi Journal of Engineering Sciences, vol. 6, no. 3, pp. 200-209, December, 2020. DOI: [Web Link]</a:t>
            </a:r>
          </a:p>
          <a:p>
            <a:pPr marL="6350" indent="0">
              <a:buNone/>
            </a:pPr>
            <a:endParaRPr lang="en-US" altLang="zh-TW" b="0" i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資料集描述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6350" indent="0" algn="l">
              <a:buNone/>
            </a:pP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  使用 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CVS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獲得了在土耳其種植的 </a:t>
            </a:r>
            <a:r>
              <a:rPr lang="en-US" altLang="zh-TW" sz="1800" b="0" i="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Kecimen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1800" b="0" i="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Besni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葡萄乾品種的圖像。  總共使用了 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900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粒葡萄乾，包括兩個品種的 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450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粒。這些圖像經過不同階段的預處理，並提取了 </a:t>
            </a:r>
            <a:r>
              <a:rPr lang="en-US" altLang="zh-TW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7 </a:t>
            </a:r>
            <a:r>
              <a:rPr lang="zh-TW" altLang="en-US" sz="1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個形態特徵。這些特徵已使用三種不同的人工智能技術進行分類。</a:t>
            </a:r>
            <a:endParaRPr lang="en-US" altLang="zh-TW" sz="1800" b="0" i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6350" indent="0" algn="l">
              <a:buNone/>
            </a:pPr>
            <a:endParaRPr lang="zh-TW" altLang="en-US" sz="1800" b="0" i="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主要欄位說明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635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個特徵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面積、周長、主軸長、次軸長、偏心率、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b="0" i="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ConvexArea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Extent)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，透過這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個屬性來預測葡萄乾屬於兩個品種中的哪一種。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6834" y="724640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1" dirty="0"/>
              <a:t>周長</a:t>
            </a:r>
            <a:endParaRPr lang="en-US" sz="5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9070" y="2479594"/>
            <a:ext cx="102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小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53104" y="5105582"/>
            <a:ext cx="738664" cy="13667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622436" y="3319007"/>
            <a:ext cx="0" cy="16673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50000" t="11783" b="71221"/>
          <a:stretch>
            <a:fillRect/>
          </a:stretch>
        </p:blipFill>
        <p:spPr>
          <a:xfrm>
            <a:off x="991767" y="1885285"/>
            <a:ext cx="10106789" cy="322029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11808" y="678848"/>
            <a:ext cx="7973365" cy="821962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Bins=5,</a:t>
            </a:r>
            <a:r>
              <a:rPr lang="en-US" dirty="0"/>
              <a:t>Support=0.1,Confidence = 0.9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95303" y="1664490"/>
            <a:ext cx="7796540" cy="3997828"/>
          </a:xfrm>
        </p:spPr>
        <p:txBody>
          <a:bodyPr/>
          <a:lstStyle/>
          <a:p>
            <a:pPr marL="6350" indent="0">
              <a:buNone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Segoe UI Historic" panose="020B0502040204020203" pitchFamily="34" charset="0"/>
              </a:rPr>
              <a:t>1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. Perimeter='(1287.4-1621.563]' 181 ==&gt; Class=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 179 &lt;conf:(0.99)&gt; lift:(1.97) lev:(0.1) [88] conv:(30.1)</a:t>
            </a:r>
          </a:p>
          <a:p>
            <a:pPr marL="6350" indent="0">
              <a:buNone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Segoe UI Historic" panose="020B0502040204020203" pitchFamily="34" charset="0"/>
              </a:rPr>
              <a:t>2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='(463.667333-582.68623]' 178 ==&gt; Class=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 174 &lt;conf:(0.98)&gt; lift:(1.95) lev:(0.1) [84] conv:(17.76)</a:t>
            </a:r>
          </a:p>
          <a:p>
            <a:pPr marL="6350" indent="0">
              <a:buNone/>
            </a:pPr>
            <a:endParaRPr lang="en-US" b="0" i="0" dirty="0">
              <a:solidFill>
                <a:schemeClr val="tx1">
                  <a:lumMod val="6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tx1">
                    <a:lumMod val="65000"/>
                  </a:schemeClr>
                </a:solidFill>
                <a:latin typeface="Segoe UI Historic" panose="020B0502040204020203" pitchFamily="34" charset="0"/>
              </a:rPr>
              <a:t>分別代表</a:t>
            </a:r>
            <a:endParaRPr lang="en-US" altLang="zh-TW" sz="3200" dirty="0">
              <a:solidFill>
                <a:schemeClr val="tx1">
                  <a:lumMod val="65000"/>
                </a:schemeClr>
              </a:solidFill>
              <a:latin typeface="Segoe UI Historic" panose="020B0502040204020203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6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65000"/>
                  </a:schemeClr>
                </a:solidFill>
              </a:rPr>
              <a:t>當</a:t>
            </a:r>
            <a:r>
              <a:rPr 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Perimeter</a:t>
            </a:r>
            <a:r>
              <a:rPr lang="zh-TW" alt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大小為中時，他應該是</a:t>
            </a:r>
            <a:r>
              <a:rPr lang="en-US" altLang="zh-TW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endParaRPr lang="en-US" altLang="zh-TW" b="0" i="0" dirty="0">
              <a:solidFill>
                <a:schemeClr val="tx1">
                  <a:lumMod val="6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tx1">
                    <a:lumMod val="65000"/>
                  </a:schemeClr>
                </a:solidFill>
                <a:latin typeface="Segoe UI Historic" panose="020B0502040204020203" pitchFamily="34" charset="0"/>
              </a:rPr>
              <a:t>2.</a:t>
            </a:r>
            <a:r>
              <a:rPr lang="zh-TW" altLang="en-US" dirty="0">
                <a:solidFill>
                  <a:schemeClr val="tx1">
                    <a:lumMod val="65000"/>
                  </a:schemeClr>
                </a:solidFill>
                <a:latin typeface="Segoe UI Historic" panose="020B0502040204020203" pitchFamily="34" charset="0"/>
              </a:rPr>
              <a:t>當</a:t>
            </a:r>
            <a:r>
              <a:rPr lang="en-US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zh-TW" altLang="en-US" b="0" i="0" dirty="0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大小為中時，他應該是</a:t>
            </a:r>
            <a:r>
              <a:rPr lang="en-US" altLang="zh-TW" b="0" i="0" dirty="0" err="1">
                <a:solidFill>
                  <a:schemeClr val="tx1">
                    <a:lumMod val="6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endParaRPr lang="zh-TW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 flipV="1">
            <a:off x="5715000" y="1885285"/>
            <a:ext cx="4855139" cy="1056698"/>
          </a:xfr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993912" y="1346670"/>
          <a:ext cx="10346636" cy="5091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082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面積</a:t>
                      </a:r>
                      <a:r>
                        <a:rPr lang="en-US" altLang="zh-TW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給出葡萄乾邊界內的像素數。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776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周長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Perimeter)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它通過計算葡萄乾邊界與其周圍像素之間的距離來測量環境。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082">
                <a:tc>
                  <a:txBody>
                    <a:bodyPr/>
                    <a:lstStyle/>
                    <a:p>
                      <a:r>
                        <a:rPr lang="zh-TW" altLang="en-US" dirty="0"/>
                        <a:t>主軸長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MajorAxisLength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給出主軸的長度，也就是葡萄乾上可以畫的最長的線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082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短軸長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MinorAxisLength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給出小軸的長度，也就是可以畫在葡萄乾上的最短線。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082">
                <a:tc>
                  <a:txBody>
                    <a:bodyPr/>
                    <a:lstStyle/>
                    <a:p>
                      <a:r>
                        <a:rPr lang="zh-TW" altLang="en-US" dirty="0"/>
                        <a:t>凸面</a:t>
                      </a:r>
                      <a:r>
                        <a:rPr lang="en-US" altLang="zh-TW" dirty="0"/>
                        <a:t>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ConvexArea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給出由葡萄乾形成的區域的最小凸殼的像素數。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0659">
                <a:tc>
                  <a:txBody>
                    <a:bodyPr/>
                    <a:lstStyle/>
                    <a:p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類別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Kecimen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Besni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葡萄乾。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63488" y="0"/>
            <a:ext cx="10277060" cy="134667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36336" y="1242391"/>
            <a:ext cx="2560203" cy="527498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01209" y="2052116"/>
            <a:ext cx="2394133" cy="399782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5684" t="11228" r="36053" b="18020"/>
          <a:stretch>
            <a:fillRect/>
          </a:stretch>
        </p:blipFill>
        <p:spPr>
          <a:xfrm>
            <a:off x="3468304" y="1048508"/>
            <a:ext cx="4321743" cy="562903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568918" y="180457"/>
            <a:ext cx="933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0000"/>
                </a:solidFill>
              </a:rPr>
              <a:t>將</a:t>
            </a:r>
            <a:r>
              <a:rPr lang="en-US" sz="4000" b="1" dirty="0" err="1">
                <a:solidFill>
                  <a:srgbClr val="FF0000"/>
                </a:solidFill>
              </a:rPr>
              <a:t>lowerBoundMinSupport</a:t>
            </a:r>
            <a:r>
              <a:rPr lang="zh-TW" altLang="en-US" sz="4000" b="1" dirty="0">
                <a:solidFill>
                  <a:srgbClr val="FF0000"/>
                </a:solidFill>
              </a:rPr>
              <a:t>由</a:t>
            </a:r>
            <a:r>
              <a:rPr lang="en-US" altLang="zh-TW" sz="4000" b="1" dirty="0">
                <a:solidFill>
                  <a:srgbClr val="FF0000"/>
                </a:solidFill>
              </a:rPr>
              <a:t>0.1→0.05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68304" y="3518451"/>
            <a:ext cx="1931470" cy="22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74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246340"/>
            <a:ext cx="2197346" cy="705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51646" y="306012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可以求出</a:t>
            </a:r>
            <a:r>
              <a:rPr lang="en-US" altLang="zh-TW" sz="2400" b="1" dirty="0">
                <a:solidFill>
                  <a:srgbClr val="FF0000"/>
                </a:solidFill>
              </a:rPr>
              <a:t>15</a:t>
            </a:r>
            <a:r>
              <a:rPr lang="zh-TW" altLang="en-US" sz="2400" b="1" dirty="0">
                <a:solidFill>
                  <a:srgbClr val="FF0000"/>
                </a:solidFill>
              </a:rPr>
              <a:t>種有意義的關聯規則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Bins=5,Support=0.05, Confidence = 0.9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73599" y="2040042"/>
            <a:ext cx="7796540" cy="3997828"/>
          </a:xfrm>
        </p:spPr>
        <p:txBody>
          <a:bodyPr>
            <a:noAutofit/>
          </a:bodyPr>
          <a:lstStyle/>
          <a:p>
            <a:r>
              <a:rPr lang="en-US" sz="1400" dirty="0"/>
              <a:t>Bins = 5, 0.9, 00.5</a:t>
            </a:r>
          </a:p>
          <a:p>
            <a:r>
              <a:rPr lang="en-US" sz="1400" dirty="0"/>
              <a:t>97. </a:t>
            </a:r>
            <a:r>
              <a:rPr lang="en-US" sz="1400" dirty="0" err="1"/>
              <a:t>MajorAxisLength</a:t>
            </a:r>
            <a:r>
              <a:rPr lang="en-US" sz="1400" dirty="0"/>
              <a:t>='(582.68623-701.705126]' 95 ==&gt; Class=</a:t>
            </a:r>
            <a:r>
              <a:rPr lang="en-US" sz="1400" dirty="0" err="1"/>
              <a:t>Besni</a:t>
            </a:r>
            <a:r>
              <a:rPr lang="en-US" sz="1400" dirty="0"/>
              <a:t> 95    &lt;conf:(1)&gt; lift:(2) lev:(0.05) [47] conv:(47.39)</a:t>
            </a:r>
          </a:p>
          <a:p>
            <a:r>
              <a:rPr lang="en-US" sz="1400" dirty="0"/>
              <a:t>126. Perimeter='(1287.4-1621.563]' 181 ==&gt; Class=</a:t>
            </a:r>
            <a:r>
              <a:rPr lang="en-US" sz="1400" dirty="0" err="1"/>
              <a:t>Besni</a:t>
            </a:r>
            <a:r>
              <a:rPr lang="en-US" sz="1400" dirty="0"/>
              <a:t> 179    &lt;conf:(0.99)&gt; lift:(1.97) lev:(0.1) [88] conv:(30.1)</a:t>
            </a:r>
          </a:p>
          <a:p>
            <a:r>
              <a:rPr lang="en-US" sz="1400" dirty="0"/>
              <a:t>131. </a:t>
            </a:r>
            <a:r>
              <a:rPr lang="en-US" sz="1400" dirty="0" err="1"/>
              <a:t>MajorAxisLength</a:t>
            </a:r>
            <a:r>
              <a:rPr lang="en-US" sz="1400" dirty="0"/>
              <a:t>='(463.667333-582.68623]' Perimeter='(1287.4-1621.563]' 124 ==&gt; Class=</a:t>
            </a:r>
            <a:r>
              <a:rPr lang="en-US" sz="1400" dirty="0" err="1"/>
              <a:t>Besni</a:t>
            </a:r>
            <a:r>
              <a:rPr lang="en-US" sz="1400" dirty="0"/>
              <a:t> 122    &lt;conf:(0.98)&gt; lift:(1.96) lev:(0.07) [59] conv:(20.62)</a:t>
            </a:r>
          </a:p>
          <a:p>
            <a:r>
              <a:rPr lang="en-US" sz="1400" dirty="0"/>
              <a:t>137.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Perimeter='(1287.4-1621.563]' 120 ==&gt; Class=</a:t>
            </a:r>
            <a:r>
              <a:rPr lang="en-US" sz="1400" dirty="0" err="1"/>
              <a:t>Besni</a:t>
            </a:r>
            <a:r>
              <a:rPr lang="en-US" sz="1400" dirty="0"/>
              <a:t> 118    &lt;conf:(0.98)&gt; lift:(1.96) lev:(0.07) [57] conv:(19.96)</a:t>
            </a:r>
          </a:p>
          <a:p>
            <a:r>
              <a:rPr lang="en-US" sz="1400" dirty="0"/>
              <a:t>143. Area='(109251-151183]' Perimeter='(1287.4-1621.563]' 115 ==&gt; Class=</a:t>
            </a:r>
            <a:r>
              <a:rPr lang="en-US" sz="1400" dirty="0" err="1"/>
              <a:t>Besni</a:t>
            </a:r>
            <a:r>
              <a:rPr lang="en-US" sz="1400" dirty="0"/>
              <a:t> 113    &lt;conf:(0.98)&gt; lift:(1.96) lev:(0.06) [55] conv:(19.12)</a:t>
            </a:r>
          </a:p>
          <a:p>
            <a:r>
              <a:rPr lang="en-US" sz="1400" dirty="0"/>
              <a:t>144. </a:t>
            </a:r>
            <a:r>
              <a:rPr lang="en-US" sz="1400" dirty="0" err="1"/>
              <a:t>MinorAxisLength</a:t>
            </a:r>
            <a:r>
              <a:rPr lang="en-US" sz="1400" dirty="0"/>
              <a:t>='(262.425374-321.782625]' Perimeter='(1287.4-1621.563]' 113 ==&gt; Class=</a:t>
            </a:r>
            <a:r>
              <a:rPr lang="en-US" sz="1400" dirty="0" err="1"/>
              <a:t>Besni</a:t>
            </a:r>
            <a:r>
              <a:rPr lang="en-US" sz="1400" dirty="0"/>
              <a:t> 111    &lt;conf:(0.98)&gt; lift:(1.96) lev:(0.06) [54] conv:(18.79)</a:t>
            </a:r>
          </a:p>
          <a:p>
            <a:r>
              <a:rPr lang="en-US" sz="1400" dirty="0"/>
              <a:t>146. Area='(109251-151183]'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Perimeter='(1287.4-1621.563]' 113 ==&gt; Class=</a:t>
            </a:r>
            <a:r>
              <a:rPr lang="en-US" sz="1400" dirty="0" err="1"/>
              <a:t>Besni</a:t>
            </a:r>
            <a:r>
              <a:rPr lang="en-US" sz="1400" dirty="0"/>
              <a:t> 111    &lt;conf:(0.98)&gt; lift:(1.96) lev:(0.06) [54] conv:(18.79)</a:t>
            </a:r>
          </a:p>
        </p:txBody>
      </p:sp>
      <p:sp>
        <p:nvSpPr>
          <p:cNvPr id="4" name="矩形 3"/>
          <p:cNvSpPr/>
          <p:nvPr/>
        </p:nvSpPr>
        <p:spPr>
          <a:xfrm>
            <a:off x="8111906" y="2058149"/>
            <a:ext cx="479834" cy="24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151. Area='(67319-109251]' </a:t>
            </a:r>
            <a:r>
              <a:rPr lang="en-US" sz="1400" dirty="0" err="1"/>
              <a:t>MajorAxisLength</a:t>
            </a:r>
            <a:r>
              <a:rPr lang="en-US" sz="1400" dirty="0"/>
              <a:t>='(463.667333-582.68623]' 94 ==&gt; Class=</a:t>
            </a:r>
            <a:r>
              <a:rPr lang="en-US" sz="1400" dirty="0" err="1"/>
              <a:t>Besni</a:t>
            </a:r>
            <a:r>
              <a:rPr lang="en-US" sz="1400" dirty="0"/>
              <a:t> 92    &lt;conf:(0.98)&gt; lift:(1.95) lev:(0.05) [44] conv:(15.63)</a:t>
            </a:r>
          </a:p>
          <a:p>
            <a:r>
              <a:rPr lang="en-US" sz="1400" dirty="0"/>
              <a:t>153. </a:t>
            </a:r>
            <a:r>
              <a:rPr lang="en-US" sz="1400" dirty="0" err="1"/>
              <a:t>MajorAxisLength</a:t>
            </a:r>
            <a:r>
              <a:rPr lang="en-US" sz="1400" dirty="0"/>
              <a:t>='(463.667333-582.68623]' </a:t>
            </a:r>
            <a:r>
              <a:rPr lang="en-US" sz="1400" dirty="0" err="1"/>
              <a:t>MinorAxisLength</a:t>
            </a:r>
            <a:r>
              <a:rPr lang="en-US" sz="1400" dirty="0"/>
              <a:t>='(262.425374-321.782625]' 91 ==&gt; Class=</a:t>
            </a:r>
            <a:r>
              <a:rPr lang="en-US" sz="1400" dirty="0" err="1"/>
              <a:t>Besni</a:t>
            </a:r>
            <a:r>
              <a:rPr lang="en-US" sz="1400" dirty="0"/>
              <a:t> 89    &lt;conf:(0.98)&gt; lift:(1.95) lev:(0.05) [43] conv:(15.13)</a:t>
            </a:r>
          </a:p>
          <a:p>
            <a:r>
              <a:rPr lang="en-US" sz="1400" dirty="0"/>
              <a:t>154. </a:t>
            </a:r>
            <a:r>
              <a:rPr lang="en-US" sz="1400" dirty="0" err="1"/>
              <a:t>MinorAxisLength</a:t>
            </a:r>
            <a:r>
              <a:rPr lang="en-US" sz="1400" dirty="0"/>
              <a:t>='(262.425374-321.782625]'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Perimeter='(1287.4-1621.563]' 91 ==&gt; Class=</a:t>
            </a:r>
            <a:r>
              <a:rPr lang="en-US" sz="1400" dirty="0" err="1"/>
              <a:t>Besni</a:t>
            </a:r>
            <a:r>
              <a:rPr lang="en-US" sz="1400" dirty="0"/>
              <a:t> 89    &lt;conf:(0.98)&gt; lift:(1.95) lev:(0.05) [43] conv:(15.13)</a:t>
            </a:r>
          </a:p>
          <a:p>
            <a:r>
              <a:rPr lang="en-US" sz="1400" dirty="0"/>
              <a:t>155. </a:t>
            </a:r>
            <a:r>
              <a:rPr lang="en-US" sz="1400" dirty="0" err="1"/>
              <a:t>MajorAxisLength</a:t>
            </a:r>
            <a:r>
              <a:rPr lang="en-US" sz="1400" dirty="0"/>
              <a:t>='(463.667333-582.68623]' 178 ==&gt; Class=</a:t>
            </a:r>
            <a:r>
              <a:rPr lang="en-US" sz="1400" dirty="0" err="1"/>
              <a:t>Besni</a:t>
            </a:r>
            <a:r>
              <a:rPr lang="en-US" sz="1400" dirty="0"/>
              <a:t> 174    &lt;conf:(0.98)&gt; lift:(1.95) lev:(0.1) [84] conv:(17.76)</a:t>
            </a:r>
          </a:p>
          <a:p>
            <a:r>
              <a:rPr lang="en-US" sz="1400" dirty="0"/>
              <a:t>157.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122 ==&gt; Class=</a:t>
            </a:r>
            <a:r>
              <a:rPr lang="en-US" sz="1400" dirty="0" err="1"/>
              <a:t>Besni</a:t>
            </a:r>
            <a:r>
              <a:rPr lang="en-US" sz="1400" dirty="0"/>
              <a:t> 119    &lt;conf:(0.98)&gt; lift:(1.95) lev:(0.07) [57] conv:(15.22)</a:t>
            </a:r>
          </a:p>
          <a:p>
            <a:r>
              <a:rPr lang="en-US" sz="1400" dirty="0"/>
              <a:t>163. Area='(109251-151183]'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115 ==&gt; Class=</a:t>
            </a:r>
            <a:r>
              <a:rPr lang="en-US" sz="1400" dirty="0" err="1"/>
              <a:t>Besni</a:t>
            </a:r>
            <a:r>
              <a:rPr lang="en-US" sz="1400" dirty="0"/>
              <a:t> 112    &lt;conf:(0.97)&gt; lift:(1.94) lev:(0.06) [54] conv:(14.34)</a:t>
            </a:r>
          </a:p>
          <a:p>
            <a:r>
              <a:rPr lang="en-US" sz="1400" dirty="0"/>
              <a:t>169. </a:t>
            </a:r>
            <a:r>
              <a:rPr lang="en-US" sz="1400" dirty="0" err="1"/>
              <a:t>MinorAxisLength</a:t>
            </a:r>
            <a:r>
              <a:rPr lang="en-US" sz="1400" dirty="0"/>
              <a:t>='(262.425374-321.782625]' </a:t>
            </a:r>
            <a:r>
              <a:rPr lang="en-US" sz="1400" dirty="0" err="1"/>
              <a:t>ConvexArea</a:t>
            </a:r>
            <a:r>
              <a:rPr lang="en-US" sz="1400" dirty="0"/>
              <a:t>='(111320.6-153911.4]' 93 ==&gt; Class=</a:t>
            </a:r>
            <a:r>
              <a:rPr lang="en-US" sz="1400" dirty="0" err="1"/>
              <a:t>Besni</a:t>
            </a:r>
            <a:r>
              <a:rPr lang="en-US" sz="1400" dirty="0"/>
              <a:t> 90    &lt;conf:(0.97)&gt; lift:(1.93) lev:(0.05) [43] conv:(11.6)</a:t>
            </a:r>
          </a:p>
          <a:p>
            <a:r>
              <a:rPr lang="en-US" sz="1400" dirty="0"/>
              <a:t>176. Area='(109251-151183]' 119 ==&gt; Class=</a:t>
            </a:r>
            <a:r>
              <a:rPr lang="en-US" sz="1400" dirty="0" err="1"/>
              <a:t>Besni</a:t>
            </a:r>
            <a:r>
              <a:rPr lang="en-US" sz="1400" dirty="0"/>
              <a:t> 115    &lt;conf:(0.97)&gt; lift:(1.93) lev:(0.06) [55] conv:(11.87)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6834" y="2890385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dirty="0"/>
              <a:t>有問題</a:t>
            </a:r>
            <a:r>
              <a:rPr lang="en-US" altLang="zh-TW" sz="6600" dirty="0"/>
              <a:t>!</a:t>
            </a:r>
            <a:endParaRPr lang="zh-TW" altLang="en-US" sz="66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4402" y="473077"/>
            <a:ext cx="7958331" cy="1077229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</a:rPr>
              <a:t>將</a:t>
            </a:r>
            <a:r>
              <a:rPr lang="en-US" altLang="zh-TW" sz="3600" b="1" dirty="0">
                <a:solidFill>
                  <a:srgbClr val="FF0000"/>
                </a:solidFill>
              </a:rPr>
              <a:t>Bins</a:t>
            </a:r>
            <a:r>
              <a:rPr lang="zh-TW" altLang="en-US" sz="3600" b="1" dirty="0">
                <a:solidFill>
                  <a:srgbClr val="FF0000"/>
                </a:solidFill>
              </a:rPr>
              <a:t>值改成</a:t>
            </a:r>
            <a:r>
              <a:rPr lang="en-US" altLang="zh-TW" sz="3600" b="1" dirty="0">
                <a:solidFill>
                  <a:srgbClr val="FF0000"/>
                </a:solidFill>
              </a:rPr>
              <a:t>10</a:t>
            </a:r>
            <a:br>
              <a:rPr lang="en-US" altLang="zh-TW" sz="3600" b="1" dirty="0">
                <a:solidFill>
                  <a:srgbClr val="FF0000"/>
                </a:solidFill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7574" t="19802" r="37475" b="24752"/>
          <a:stretch>
            <a:fillRect/>
          </a:stretch>
        </p:blipFill>
        <p:spPr>
          <a:xfrm>
            <a:off x="4072297" y="1267090"/>
            <a:ext cx="4222539" cy="52781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96276" y="3096285"/>
            <a:ext cx="1303749" cy="22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0686" y="2445584"/>
            <a:ext cx="674700" cy="667659"/>
          </a:xfrm>
        </p:spPr>
        <p:txBody>
          <a:bodyPr>
            <a:normAutofit fontScale="90000"/>
          </a:bodyPr>
          <a:lstStyle/>
          <a:p>
            <a:r>
              <a:rPr lang="zh-TW" altLang="en-US" sz="3600" dirty="0"/>
              <a:t>小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600" dirty="0"/>
              <a:t>(1)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 rot="10800000" flipV="1">
            <a:off x="2320926" y="338395"/>
            <a:ext cx="7796540" cy="1318785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離散化成十個區間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0000" t="10033" r="2797" b="64884"/>
          <a:stretch>
            <a:fillRect/>
          </a:stretch>
        </p:blipFill>
        <p:spPr>
          <a:xfrm>
            <a:off x="2035738" y="1877854"/>
            <a:ext cx="9345571" cy="3322966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865013" y="2987643"/>
            <a:ext cx="0" cy="22995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135776" y="4832074"/>
            <a:ext cx="8999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大</a:t>
            </a:r>
            <a:endParaRPr lang="en-US" altLang="zh-TW" sz="3200" dirty="0"/>
          </a:p>
          <a:p>
            <a:r>
              <a:rPr lang="en-US" altLang="zh-TW" sz="3200" dirty="0"/>
              <a:t>(10)</a:t>
            </a:r>
            <a:endParaRPr lang="zh-TW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1.2 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資料概述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49045" y="808355"/>
            <a:ext cx="9767570" cy="5843905"/>
          </a:xfrm>
        </p:spPr>
        <p:txBody>
          <a:bodyPr>
            <a:normAutofit/>
          </a:bodyPr>
          <a:lstStyle/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屬性說明：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1.面積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Area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：給出葡萄乾邊界內的像素數。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2.周長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Perimeter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：它通過計算葡萄乾的邊界和它周圍的像素之間的距離來測量環境。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3.主軸長度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MajorAxisLength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：給出主軸的長度，也就是葡萄乾上可以畫的最長的線。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小軸長度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MinorAxisLength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：給出小軸的長度，也就是可以在葡萄乾上畫的最短的線。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5.偏心率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Eccentricity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：它給出了橢圓的偏心率的量度，它的時刻與葡萄乾相同。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6.凸面面積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ConvexArea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：給出葡萄乾形成的區域中最小的凸殼的像素數。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7.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範圍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sym typeface="+mn-ea"/>
              </a:rPr>
              <a:t>(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Extent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：給出葡萄乾形成的區域與包圍盒中總像素的比率。</a:t>
            </a:r>
          </a:p>
          <a:p>
            <a:pPr marL="6350" indent="0">
              <a:buNone/>
            </a:pP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類別</a:t>
            </a:r>
            <a:r>
              <a:rPr lang="en-US" altLang="zh-TW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(Class)</a:t>
            </a:r>
            <a:r>
              <a:rPr lang="zh-TW" altLang="en-US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：Kecimen和Besni葡萄乾。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8504" y="160129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Bins=10, Support=0.1, Confidence = 0.9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b="11782"/>
          <a:stretch>
            <a:fillRect/>
          </a:stretch>
        </p:blipFill>
        <p:spPr>
          <a:xfrm>
            <a:off x="0" y="808056"/>
            <a:ext cx="12192000" cy="604994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21494" y="1087387"/>
            <a:ext cx="779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FF0000"/>
                </a:solidFill>
              </a:rPr>
              <a:t>這張圖說明可以找到</a:t>
            </a:r>
            <a:r>
              <a:rPr lang="en-US" altLang="zh-TW" sz="3600" b="1" dirty="0">
                <a:solidFill>
                  <a:srgbClr val="FF0000"/>
                </a:solidFill>
              </a:rPr>
              <a:t>53</a:t>
            </a:r>
            <a:r>
              <a:rPr lang="zh-TW" altLang="en-US" sz="3600" b="1" dirty="0">
                <a:solidFill>
                  <a:srgbClr val="FF0000"/>
                </a:solidFill>
              </a:rPr>
              <a:t>個關聯規則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366" y="408096"/>
            <a:ext cx="10424878" cy="1209424"/>
          </a:xfrm>
        </p:spPr>
        <p:txBody>
          <a:bodyPr>
            <a:norm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並非每條關聯規則皆有用，利用 </a:t>
            </a:r>
            <a:r>
              <a:rPr lang="en-US" altLang="zh-TW" sz="2000" b="1" dirty="0">
                <a:solidFill>
                  <a:srgbClr val="FF0000"/>
                </a:solidFill>
              </a:rPr>
              <a:t>word</a:t>
            </a:r>
            <a:r>
              <a:rPr lang="zh-TW" altLang="en-US" sz="2000" b="1" dirty="0">
                <a:solidFill>
                  <a:srgbClr val="FF0000"/>
                </a:solidFill>
              </a:rPr>
              <a:t>篩選出有意義的規則並保留，其餘無意義的直接剔除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328" y="1012808"/>
            <a:ext cx="9849686" cy="50869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4400" dirty="0">
                <a:solidFill>
                  <a:srgbClr val="FF0000"/>
                </a:solidFill>
              </a:rPr>
              <a:t>有意義的關聯規則</a:t>
            </a:r>
            <a:r>
              <a:rPr lang="en-US" altLang="zh-TW" sz="4400" dirty="0">
                <a:solidFill>
                  <a:srgbClr val="FF0000"/>
                </a:solidFill>
              </a:rPr>
              <a:t>(</a:t>
            </a:r>
            <a:r>
              <a:rPr lang="zh-TW" altLang="en-US" sz="4400" dirty="0">
                <a:solidFill>
                  <a:srgbClr val="FF0000"/>
                </a:solidFill>
              </a:rPr>
              <a:t>共計</a:t>
            </a:r>
            <a:r>
              <a:rPr lang="en-US" altLang="zh-TW" sz="4400" dirty="0">
                <a:solidFill>
                  <a:srgbClr val="FF0000"/>
                </a:solidFill>
              </a:rPr>
              <a:t>9</a:t>
            </a:r>
            <a:r>
              <a:rPr lang="zh-TW" altLang="en-US" sz="4400" dirty="0">
                <a:solidFill>
                  <a:srgbClr val="FF0000"/>
                </a:solidFill>
              </a:rPr>
              <a:t>個</a:t>
            </a:r>
            <a:r>
              <a:rPr lang="en-US" altLang="zh-TW" sz="4400" dirty="0">
                <a:solidFill>
                  <a:srgbClr val="FF0000"/>
                </a:solidFill>
              </a:rPr>
              <a:t>)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14. Perimeter='(1287.4-1454.4815]' 103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101 &lt;conf:(0.98)&gt; lift:(1.96) lev:(0.06) [49] conv:(17.13)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19.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='(463.667333-523.176781]' 119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Besni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115 &lt;conf:(0.97)&gt; lift:(1.93) lev:(0.06) [55] conv:(11.87)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41.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Perimeter='(786.1555-953.237]' 136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125 &lt;conf:(0.92)&gt; lift:(1.84) lev:(0.06) [57] conv:(5.68)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44.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168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153 &lt;conf:(0.91)&gt; lift:(1.83) lev:(0.08) [69] conv:(5.26)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45.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ConvexArea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='(47434.4-68729.8]' Perimeter='(786.1555-953.237]' 112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102 &lt;conf:(0.91)&gt; lift:(1.83) lev:(0.05) [46] conv:(5.1)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47. Area='(46353-67319]'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Perimeter='(786.1555-953.237]' 105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95 &lt;conf:(0.9)&gt; lift:(1.81) lev:(0.05) [42] conv:(4.78)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48. Area='(46353-67319]'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ConvexArea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='(47434.4-68729.8]' Perimeter='(786.1555-953.237]' 105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95 &lt;conf:(0.9)&gt; lift:(1.81) lev:(0.05) [42] conv:(4.78)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50. Perimeter='(786.1555-953.237]' 176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159 &lt;conf:(0.9)&gt; lift:(1.81) lev:(0.08) [71] conv:(4.9) </a:t>
            </a:r>
          </a:p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52.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MajorAxisLength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='(285.138989-344.648437]' 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ConvexArea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='(47434.4-68729.8]' 131 ==&gt; Class=</a:t>
            </a:r>
            <a:r>
              <a:rPr lang="en-US" b="0" i="0" dirty="0" err="1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Kecimen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118 &lt;conf:(0.9)&gt; lift:(1.81) lev:(0.06) [52] conv:(4.69)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7899" y="808056"/>
            <a:ext cx="7958331" cy="1077229"/>
          </a:xfrm>
        </p:spPr>
        <p:txBody>
          <a:bodyPr/>
          <a:lstStyle/>
          <a:p>
            <a:pPr algn="l"/>
            <a:r>
              <a:rPr lang="zh-TW" altLang="en-US" dirty="0"/>
              <a:t>可得到以下結果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84711" y="2052116"/>
            <a:ext cx="7796540" cy="399782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1.Perimeter 5 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Besni</a:t>
            </a:r>
            <a:endParaRPr lang="en-US" altLang="zh-TW" sz="2000" dirty="0">
              <a:solidFill>
                <a:srgbClr val="FF0000"/>
              </a:solidFill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2.MajorAxisLength 5 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Besni</a:t>
            </a:r>
            <a:endParaRPr lang="en-US" altLang="zh-TW" dirty="0">
              <a:solidFill>
                <a:srgbClr val="FF0000"/>
              </a:solidFill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3.MajorAxisLength 2, Perimeter 2 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4.MajorAxisLength 2 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endParaRPr lang="en-US" altLang="zh-TW" sz="2000" dirty="0">
              <a:solidFill>
                <a:srgbClr val="FF0000"/>
              </a:solidFill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5.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MajorAxisLength 2, </a:t>
            </a:r>
            <a:r>
              <a:rPr lang="en-US" altLang="zh-TW" sz="20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ConvexArea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2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dirty="0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</a:p>
          <a:p>
            <a:r>
              <a:rPr lang="en-US" altLang="zh-TW" dirty="0"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6.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Area 2, </a:t>
            </a:r>
            <a:r>
              <a:rPr lang="en-US" altLang="zh-TW" sz="20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MajorAxisLength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2, Perimeter 2 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endParaRPr lang="en-US" altLang="zh-TW" sz="2000" dirty="0">
              <a:solidFill>
                <a:srgbClr val="FF0000"/>
              </a:solidFill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7.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Area 2, </a:t>
            </a:r>
            <a:r>
              <a:rPr lang="en-US" altLang="zh-TW" sz="20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MajorAxisLength</a:t>
            </a:r>
            <a:r>
              <a:rPr lang="en-US" altLang="zh-TW" sz="20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2, </a:t>
            </a:r>
            <a:r>
              <a:rPr lang="en-US" altLang="zh-TW" sz="2000" kern="1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ConvexArea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2 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endParaRPr lang="en-US" altLang="zh-TW" sz="2000" dirty="0">
              <a:solidFill>
                <a:srgbClr val="FF0000"/>
              </a:solidFill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8.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Perimeter 2 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kern="100" dirty="0" err="1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endParaRPr lang="en-US" altLang="zh-TW" sz="2000" kern="100" dirty="0">
              <a:solidFill>
                <a:srgbClr val="FF0000"/>
              </a:solidFill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9.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MajorAxisLength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2</a:t>
            </a:r>
            <a:r>
              <a:rPr lang="en-US" altLang="zh-TW" sz="2000" kern="1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altLang="zh-TW" sz="2000" kern="100" dirty="0">
                <a:solidFill>
                  <a:srgbClr val="FF0000"/>
                </a:solidFill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Kecimen</a:t>
            </a:r>
            <a:endParaRPr lang="en-US" altLang="zh-TW" dirty="0">
              <a:solidFill>
                <a:srgbClr val="FF0000"/>
              </a:solidFill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  <p:pic>
        <p:nvPicPr>
          <p:cNvPr id="4" name="內容版面配置區 4"/>
          <p:cNvPicPr>
            <a:picLocks noChangeAspect="1"/>
          </p:cNvPicPr>
          <p:nvPr/>
        </p:nvPicPr>
        <p:blipFill rotWithShape="1">
          <a:blip r:embed="rId2"/>
          <a:srcRect l="33095" t="49106" r="18733" b="26942"/>
          <a:stretch>
            <a:fillRect/>
          </a:stretch>
        </p:blipFill>
        <p:spPr>
          <a:xfrm>
            <a:off x="5968164" y="5054197"/>
            <a:ext cx="5366774" cy="16520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3718" y="513088"/>
            <a:ext cx="7958331" cy="1077229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 dirty="0"/>
              <a:t>結論</a:t>
            </a:r>
            <a:endParaRPr 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29702" y="1430086"/>
            <a:ext cx="7796540" cy="3997828"/>
          </a:xfrm>
        </p:spPr>
        <p:txBody>
          <a:bodyPr/>
          <a:lstStyle/>
          <a:p>
            <a:r>
              <a:rPr lang="zh-TW" altLang="en-US" sz="2400" dirty="0"/>
              <a:t>由以上關聯性規則我們可以得知，</a:t>
            </a:r>
            <a:r>
              <a:rPr lang="en-US" altLang="zh-TW" sz="24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MajorAxisLength</a:t>
            </a:r>
            <a:r>
              <a:rPr lang="zh-TW" altLang="en-US" sz="2400" dirty="0">
                <a:effectLst/>
                <a:latin typeface="Calibri" panose="020F0502020204030204" charset="0"/>
                <a:ea typeface="新細明體" panose="02020500000000000000" charset="-120"/>
                <a:cs typeface="Times New Roman" panose="02020603050405020304" pitchFamily="18" charset="0"/>
              </a:rPr>
              <a:t>為主要的決定因素</a:t>
            </a:r>
            <a:r>
              <a:rPr lang="zh-TW" altLang="en-US" sz="2400" dirty="0"/>
              <a:t>，其次是</a:t>
            </a:r>
            <a:r>
              <a:rPr lang="en-US" altLang="zh-TW" sz="2400" dirty="0"/>
              <a:t>Perimeter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r>
              <a:rPr lang="zh-TW" altLang="en-US" sz="2400" dirty="0"/>
              <a:t>不同分類法</a:t>
            </a:r>
            <a:r>
              <a:rPr lang="zh-TW" altLang="en-US" sz="2400"/>
              <a:t>的結果略微不同</a:t>
            </a:r>
            <a:r>
              <a:rPr lang="zh-TW" altLang="en-US" sz="2400" dirty="0"/>
              <a:t>，其各項測試方法也會影響到數據結果</a:t>
            </a:r>
            <a:endParaRPr lang="en-US" altLang="zh-TW" sz="2400" dirty="0"/>
          </a:p>
          <a:p>
            <a:endParaRPr lang="en-US" altLang="zh-TW" sz="2400" dirty="0"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effectLst/>
              <a:latin typeface="Calibri" panose="020F0502020204030204" charset="0"/>
              <a:ea typeface="新細明體" panose="02020500000000000000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1.2 </a:t>
            </a:r>
            <a:r>
              <a:rPr lang="zh-TW" altLang="en-US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資料概述</a:t>
            </a:r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03729" y="187356"/>
            <a:ext cx="7796540" cy="3997828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Data Type: Nominal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Numerical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56" y="2302824"/>
            <a:ext cx="5778703" cy="43678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1.3 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資料預處理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處理分布不平均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133" y="2052638"/>
            <a:ext cx="6676671" cy="399732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麥迪遜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TM16401375[[fn=麥迪遜]]</Template>
  <TotalTime>67</TotalTime>
  <Words>2459</Words>
  <Application>Microsoft Office PowerPoint</Application>
  <PresentationFormat>寬螢幕</PresentationFormat>
  <Paragraphs>245</Paragraphs>
  <Slides>75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新細明體</vt:lpstr>
      <vt:lpstr>標楷體</vt:lpstr>
      <vt:lpstr>Arial</vt:lpstr>
      <vt:lpstr>Calibri</vt:lpstr>
      <vt:lpstr>MS Shell Dlg 2</vt:lpstr>
      <vt:lpstr>Segoe UI Historic</vt:lpstr>
      <vt:lpstr>Times New Roman</vt:lpstr>
      <vt:lpstr>Wingdings</vt:lpstr>
      <vt:lpstr>Wingdings 3</vt:lpstr>
      <vt:lpstr>麥迪遜</vt:lpstr>
      <vt:lpstr>Paintbrush Picture</vt:lpstr>
      <vt:lpstr>Raisin Dataset (葡萄乾數據集)</vt:lpstr>
      <vt:lpstr>組員介紹和分工</vt:lpstr>
      <vt:lpstr>報告大綱</vt:lpstr>
      <vt:lpstr>Part1   資料來源及資料概述、資料預處理 </vt:lpstr>
      <vt:lpstr>1.1 資料來源         From UCI : https://archive.ics.uci.edu/ml/index.php</vt:lpstr>
      <vt:lpstr>1.2 資料概述(1/2)</vt:lpstr>
      <vt:lpstr>1.2 資料概述(1/2)</vt:lpstr>
      <vt:lpstr>1.2 資料概述(2/2)</vt:lpstr>
      <vt:lpstr>1.3 資料預處理: 處理分布不平均</vt:lpstr>
      <vt:lpstr>1.3 資料預處理流程圖</vt:lpstr>
      <vt:lpstr>1.3.1資料預處理:找出並且刪掉異常值</vt:lpstr>
      <vt:lpstr>1.3.1資料預處理:刪除後的圖表</vt:lpstr>
      <vt:lpstr>1.3.2資料預處理:離散化</vt:lpstr>
      <vt:lpstr>1.3.2資料預處理:離散化圖表</vt:lpstr>
      <vt:lpstr>1.3.3資料預處理:相關性</vt:lpstr>
      <vt:lpstr>1.3.3資料預處理:相關性</vt:lpstr>
      <vt:lpstr>1.3.3資料預處理:資料降維</vt:lpstr>
      <vt:lpstr>最後的圖表</vt:lpstr>
      <vt:lpstr>Part2   分類法之預測性分析與探討  </vt:lpstr>
      <vt:lpstr>2.1 MLP 原始資料建構決策樹 訓練</vt:lpstr>
      <vt:lpstr>2.1 MLP 原始資料建構決策樹 交叉驗證(10組)</vt:lpstr>
      <vt:lpstr>2.1 MLP 原始資料建構決策樹 訓練樣本80% </vt:lpstr>
      <vt:lpstr>2.1 MLP 原始資料建構決策樹 訓練樣本90% </vt:lpstr>
      <vt:lpstr>2.1 C4.5 原始資料建構決策樹 訓練</vt:lpstr>
      <vt:lpstr>2.1 C4.5 原始資料建構決策樹 交叉驗證(10組)</vt:lpstr>
      <vt:lpstr>2.1 C4.5 原始資料建構決策樹 訓練樣本80%</vt:lpstr>
      <vt:lpstr>2.1 C4.5 原始資料建構決策樹 訓練樣本90%</vt:lpstr>
      <vt:lpstr>2.1 ID3 原始資料建構決策樹 訓練</vt:lpstr>
      <vt:lpstr>2.1 ID3 原始資料建構決策樹 交叉驗證(10組)</vt:lpstr>
      <vt:lpstr>2.1 ID3 原始資料建構決策樹 訓練樣本80%</vt:lpstr>
      <vt:lpstr>2.1 ID3 原始資料建構決策樹 訓練樣本90%</vt:lpstr>
      <vt:lpstr>2.1 綜合數據</vt:lpstr>
      <vt:lpstr>2.1 ID3,C4.5比較</vt:lpstr>
      <vt:lpstr>2.2 MLP 手動資料預處理 交叉驗證(10組) </vt:lpstr>
      <vt:lpstr>2.2 C4.5 手動資料預處理 交叉驗證(10組) </vt:lpstr>
      <vt:lpstr>2.2 C4.5 手動資料預處理 交叉驗證(10組) </vt:lpstr>
      <vt:lpstr>2.2 C4.5 手動資料預處理 交叉驗證(10組) </vt:lpstr>
      <vt:lpstr>2.2 C4.5 原始資料建構決策樹 交叉驗證(10組)</vt:lpstr>
      <vt:lpstr>2.2 C4.5 原始資料建構決策樹 交叉驗證(10組)</vt:lpstr>
      <vt:lpstr>2.2 刪除較不重要的MinorAxisLength、Extent、Eccentricity屬性</vt:lpstr>
      <vt:lpstr>2.2 刪除屬性後C4.5建構決策樹 交叉驗證(10組)   最終採用</vt:lpstr>
      <vt:lpstr>2.2 刪除屬性後C4.5建構決策樹 交叉驗證(10組)</vt:lpstr>
      <vt:lpstr>2.2 刪除屬性後MLP 交叉驗證(10組)</vt:lpstr>
      <vt:lpstr>2.2 C4.5 僅使用20%資料作為訓練集</vt:lpstr>
      <vt:lpstr>2.2 C4.5 僅使用20%資料作為訓練集</vt:lpstr>
      <vt:lpstr>2.2 C4.5 僅使用20%資料作為訓練集</vt:lpstr>
      <vt:lpstr>2.3 分類規則</vt:lpstr>
      <vt:lpstr>2.3 分類規則 不適合決策的屬性Eccentricity</vt:lpstr>
      <vt:lpstr>2.3 分類規則 Perimeter與MajorAxisLength高度相關</vt:lpstr>
      <vt:lpstr>2.3 分類規則</vt:lpstr>
      <vt:lpstr>2.3 預測的正確度</vt:lpstr>
      <vt:lpstr>2.3 速度、健全性、延展性、可解釋性 </vt:lpstr>
      <vt:lpstr>Part3   關聯性之分析與探討 </vt:lpstr>
      <vt:lpstr>PowerPoint 簡報</vt:lpstr>
      <vt:lpstr>PowerPoint 簡報</vt:lpstr>
      <vt:lpstr>PowerPoint 簡報</vt:lpstr>
      <vt:lpstr>關聯分析的重要設定</vt:lpstr>
      <vt:lpstr>PowerPoint 簡報</vt:lpstr>
      <vt:lpstr>將Bins值改成5 </vt:lpstr>
      <vt:lpstr>周長</vt:lpstr>
      <vt:lpstr>Bins=5,Support=0.1,Confidence = 0.9</vt:lpstr>
      <vt:lpstr>PowerPoint 簡報</vt:lpstr>
      <vt:lpstr>PowerPoint 簡報</vt:lpstr>
      <vt:lpstr>PowerPoint 簡報</vt:lpstr>
      <vt:lpstr>Bins=5,Support=0.05, Confidence = 0.9</vt:lpstr>
      <vt:lpstr>PowerPoint 簡報</vt:lpstr>
      <vt:lpstr>有問題!</vt:lpstr>
      <vt:lpstr>將Bins值改成10 </vt:lpstr>
      <vt:lpstr>小 (1)</vt:lpstr>
      <vt:lpstr>Bins=10, Support=0.1, Confidence = 0.9</vt:lpstr>
      <vt:lpstr>並非每條關聯規則皆有用，利用 word篩選出有意義的規則並保留，其餘無意義的直接剔除</vt:lpstr>
      <vt:lpstr>有意義的關聯規則(共計9個)</vt:lpstr>
      <vt:lpstr>PowerPoint 簡報</vt:lpstr>
      <vt:lpstr>可得到以下結果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Raisin Dataset (葡萄乾數據集)</dc:title>
  <dc:creator>承翰 甘</dc:creator>
  <cp:lastModifiedBy>郭信鋐</cp:lastModifiedBy>
  <cp:revision>146</cp:revision>
  <dcterms:created xsi:type="dcterms:W3CDTF">2022-12-22T03:45:00Z</dcterms:created>
  <dcterms:modified xsi:type="dcterms:W3CDTF">2022-12-28T15:24:08Z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1FF6E55EB5F347B3B066413FDB3A1C63</vt:lpwstr>
  </property>
  <property fmtid="{D5CDD505-2E9C-101B-9397-08002B2CF9AE}" pid="3" name="KSOProductBuildVer">
    <vt:lpwstr>1033-11.2.0.11440</vt:lpwstr>
  </property>
</Properties>
</file>